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9"/>
  </p:notesMasterIdLst>
  <p:sldIdLst>
    <p:sldId id="256" r:id="rId4"/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66" r:id="rId27"/>
    <p:sldId id="268" r:id="rId28"/>
  </p:sldIdLst>
  <p:sldSz cx="12192000" cy="6858000"/>
  <p:notesSz cx="6858000" cy="9144000"/>
  <p:defaultTextStyle>
    <a:defPPr>
      <a:defRPr lang="es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9B7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CBC35-9EC9-4A15-B2C4-4102AF3691BD}" v="90" dt="2023-01-17T03:07:38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776F1-C1E9-45E8-B6B8-8A4B6ACC2899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67BD8-A4BA-4A2B-BC63-40C3B4EE4421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3464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30BF-3E6E-45B3-8BD5-300AA30D6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7E3B8D-CBAB-440D-A51B-90C68AA4F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BAB68-1215-44DC-B9C8-AFA454D4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7E377-DC1C-444A-82CD-4C3752530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ECCEB-03DC-442B-8B65-F70AF7D0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1227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A522-8DBB-4048-AD3D-FCEB6CFBD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33E6-1FAE-498D-919D-B178F0CE9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1C42E-05E3-4DF8-AA52-43D2CC4E6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2D65-735F-467B-8859-94FA6596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C3BEC-962A-425B-A73C-1FB9E748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8127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FD808-A499-45F8-B7A0-83374F5F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4E355-82FC-41A2-AD28-8414BC8E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9A33F-5939-448A-AC90-BA934E21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1EF2E-D575-4499-9461-C900AA9E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FB4DB-AE59-49BE-9DD2-D6CB3057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02315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ABA48-40FE-4E4E-B3A9-0E39A791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FF26C-F4EE-41FE-985B-82B05C22D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63365-8892-4BA0-AE93-D77EBE605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B74FC-A805-4946-8E57-A0621C2C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A1B1A-8EE2-40AB-82A1-10F090A02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9748D-DA80-4AC7-A3FB-71EBFF4B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28435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0CD1-3075-4E52-9B33-FEA0B992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748C2-5BAC-4CEE-92F5-BBCC56DA7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4F006-3BA0-444E-8041-11D75F105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18C03-D9FE-4849-8F8B-0E6C636D9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3071D-E649-4894-BA7B-14AC1456E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A91359-12DB-4EF8-8FBF-A786F5AC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80D204-904B-4E3B-B443-59E79EFD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F599A2-5513-43A2-AFA0-66EE11ED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0953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784F5-21D4-4FA3-AE85-3B7EC8339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14519-C825-463D-A7E6-F2B3B3454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BC178-C593-4466-AD15-D33BAEF28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3D37B-39B5-458D-88FC-F51E105C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0379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8C659-E756-4D8B-BDA9-99B56062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5637E-2FAB-40C0-824C-27DAA9FB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10D10-7436-4E4A-98B3-3EEE7C5A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02023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F2FA0-F20D-443E-91DE-9C04E97F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B67BB-CEC5-40C3-9B08-1A7D7F2A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DBE23-88C8-4593-B541-207EC3FF5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BB7F7-B00B-473F-9A14-F8A8A3EE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29F95-84B9-4309-8F28-C27EF515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3CAB7-03A7-421F-8AF6-1C6033A7C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34141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87D1-4EB6-4578-B1E3-271DC2E7C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06620-92CD-4ECB-BB5F-0074F091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A3613-8873-4CE1-90DD-F8A37446F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BF0BA-3BAF-46ED-8AA7-0A0901BF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BA399-3527-4519-8CE8-41576E34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2052C-138F-43FE-AE41-CCD705C2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96149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2C1D1-EA88-4E59-9171-9D10A900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F67C2-5ED1-4DF5-9C82-C64E8DEB6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BDCC7-7C07-4E8E-A222-58ECC969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296C-782C-45C3-AFA6-B72A1522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3CC77-7479-498A-99AA-AA6E031B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1465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AE1223-9152-487C-A96D-CD3C1D497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DEEF0-9CFE-4D41-98B9-73FD32574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32D54-25AF-41E9-A68E-2CAF4D65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762B9-BF8E-4978-95F6-06AE0E4B6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2DA3-D403-47C5-B147-8EB56805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155504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38BE-D544-4EB1-9AFC-E960308CD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007D3-010A-4243-9083-D3D1B524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12399-6416-45EE-B5B8-E75A8A854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946BC-CD76-4931-A1A0-8E6B17DF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 Description of Presentation here…</a:t>
            </a:r>
            <a:endParaRPr lang="es-P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F271F-54AE-4BFC-B615-1990F7CF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098772-BFD9-4296-8BBF-5A6BC9BDB347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3A6A9E-5F56-46A6-9842-403D3F77DB42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405C436A-373C-47F4-91D3-1D34127EE4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6D20BE-D0A9-4307-B9CA-0FEF725DE1A1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2FFBF3-FDAE-4CAB-9FA9-28B2E5B46826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9D1C76-E5D5-4A84-AD3D-BE1E6C9CE6A6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3" name="Picture 2" descr="Universidad de Puerto Rico Humacao">
              <a:extLst>
                <a:ext uri="{FF2B5EF4-FFF2-40B4-BE49-F238E27FC236}">
                  <a16:creationId xmlns:a16="http://schemas.microsoft.com/office/drawing/2014/main" id="{DB31225C-471A-45DE-A44A-7F60D03E88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046D52-ABAB-4BE1-961A-5CEC98CC978A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6890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4B1C-635B-43C9-AA93-6CA0C2C35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2351"/>
            <a:ext cx="10515600" cy="6083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3FB20-D589-423C-92B4-E05E59516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63820-CC4C-4601-9CCF-0F2534E3D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21809-14C8-4C77-A976-8159F7F53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29109-FBA7-4041-8877-A3208613B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78825F-FC4A-405F-A6F8-FF54DA0CC26F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0E01FC8-B65D-41CA-86AE-B1B94B713F4A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F4D38F41-6B3A-4987-943A-EAF6725DF0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D2C385-E60B-4B55-8068-337F1584D61C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8D8F9E-53DF-4575-A1CB-ABFF408EEA34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D3A2131-DC5E-46E4-801D-F44564045972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3" name="Picture 2" descr="Universidad de Puerto Rico Humacao">
              <a:extLst>
                <a:ext uri="{FF2B5EF4-FFF2-40B4-BE49-F238E27FC236}">
                  <a16:creationId xmlns:a16="http://schemas.microsoft.com/office/drawing/2014/main" id="{9F121D8B-C26A-4766-98E7-25A1DEEBE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5F2250-BF80-44FA-9FC3-E451DAE18913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003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7562-B354-47DC-B1E8-E203CC08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3C6A4-DEBE-4D5A-BEBF-6A9743186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D5B78-A694-4F31-8BB8-18E328009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6AA0B-C091-43EB-A91C-65156500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98F22-8257-4DF4-BE2C-3DEE7BFF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4F06B6-C887-4D29-9483-CADDB463F223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AC334E-A183-4909-8E49-FB15CF1BD484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B9D52793-6AB0-468C-B950-70FBC6ADA9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A9BE37-FC7A-4D0F-AA1E-D241A6D89CE1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5B092E-AEA9-4F7F-8924-840013C79E62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70BD54C-FB19-4DF5-BEBE-55E09753A27C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3" name="Picture 2" descr="Universidad de Puerto Rico Humacao">
              <a:extLst>
                <a:ext uri="{FF2B5EF4-FFF2-40B4-BE49-F238E27FC236}">
                  <a16:creationId xmlns:a16="http://schemas.microsoft.com/office/drawing/2014/main" id="{A5E387B1-DCB8-4690-9B3A-285B7C5659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8B1C40-6D2E-4E87-A5D9-D44E4B2DA54D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533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72CB2-4B5B-4FF2-8999-F1583D16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2351"/>
            <a:ext cx="10515600" cy="6083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D2C8B-211E-4BA0-A5DA-8E116A81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5D75B-9F82-4F58-92C6-2055C8F0E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64FC4-7FD3-4DFA-B154-BCEE2CEE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E1D61-B681-436A-9915-307CE476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744C6-9B5B-4D56-9D96-AE213E61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8397D66-86E7-4747-996B-903EB2A82399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FBB188-F55F-4D78-8459-8A5F31EC541E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0" name="Picture 2" descr="Universidad de Puerto Rico Humacao">
              <a:extLst>
                <a:ext uri="{FF2B5EF4-FFF2-40B4-BE49-F238E27FC236}">
                  <a16:creationId xmlns:a16="http://schemas.microsoft.com/office/drawing/2014/main" id="{3F8CE06E-DB21-42DC-9CA4-E7007A651C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08EF7D-EEE1-44B2-A02B-E43DFFF9BE2A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62C1C3-4617-444A-8BCE-A1EFFD3358C6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E6086B-8175-48AD-BCE8-BCCBCEA44D23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4" name="Picture 2" descr="Universidad de Puerto Rico Humacao">
              <a:extLst>
                <a:ext uri="{FF2B5EF4-FFF2-40B4-BE49-F238E27FC236}">
                  <a16:creationId xmlns:a16="http://schemas.microsoft.com/office/drawing/2014/main" id="{FDA4BA08-EE7E-43BB-BF18-BE5E0E54D5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5E5EF9-31C1-4CC7-A920-07AE5A079377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9812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731B6-6728-4A2E-A1CF-D78E25F0D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98376"/>
            <a:ext cx="10515600" cy="6923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B3DB2-F5EF-46C1-BA45-642D3051A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5ED87-445C-4414-BC42-FBCD2B37F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3DAEB0-3421-4288-8A35-6A8BDECC0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BD3B35-1BB1-47AB-B874-699FA66D33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409BE-99BF-49C3-BEA6-3B96DEAE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AFB22-6B5C-4016-9513-107125A9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C8222-12E9-4EA3-B9CD-79A57C18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2D59F0-B6D6-449D-8B3C-4DCC10E25CCA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39A6B4-4649-4842-A871-E228843BFCEE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2" name="Picture 2" descr="Universidad de Puerto Rico Humacao">
              <a:extLst>
                <a:ext uri="{FF2B5EF4-FFF2-40B4-BE49-F238E27FC236}">
                  <a16:creationId xmlns:a16="http://schemas.microsoft.com/office/drawing/2014/main" id="{C220E74A-EF0B-4F95-9B4A-14A42AE649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0F133A-91BB-45C1-8466-37FF56479C13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8CA58B-51B3-4423-B974-48E70EA2420F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664FDF4-ECD1-4802-B709-DEC5CCFB2313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6" name="Picture 2" descr="Universidad de Puerto Rico Humacao">
              <a:extLst>
                <a:ext uri="{FF2B5EF4-FFF2-40B4-BE49-F238E27FC236}">
                  <a16:creationId xmlns:a16="http://schemas.microsoft.com/office/drawing/2014/main" id="{120AEB9C-BDFB-4134-A03F-00171AE390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56C6C0-A510-484A-B89D-F0C0CEAE6E4C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5687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70D14-E222-4473-ACD4-0A5470DF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1053"/>
            <a:ext cx="10515600" cy="7296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455191-3A09-49C6-A8CA-1A01DA0AE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99EE3-C52F-4955-B8A0-5272C4A32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C2077-7356-4044-B1FC-4D23DC2B1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A43F70-171C-4362-A069-13160FA3827E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A3B7AC-1337-4343-ABC1-4BE9ECCC42FD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8" name="Picture 2" descr="Universidad de Puerto Rico Humacao">
              <a:extLst>
                <a:ext uri="{FF2B5EF4-FFF2-40B4-BE49-F238E27FC236}">
                  <a16:creationId xmlns:a16="http://schemas.microsoft.com/office/drawing/2014/main" id="{455F96E9-0D9B-4BAA-877C-1CA6A75A3E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C91274-D09A-49E5-9861-F8B7EFC75921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E6F365-35C6-4BD3-8D8A-456C66BFA1B5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4598710-0039-4072-90C3-A62DB2A7613A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2" name="Picture 2" descr="Universidad de Puerto Rico Humacao">
              <a:extLst>
                <a:ext uri="{FF2B5EF4-FFF2-40B4-BE49-F238E27FC236}">
                  <a16:creationId xmlns:a16="http://schemas.microsoft.com/office/drawing/2014/main" id="{E8168B74-7776-45E5-9F17-F6ABEF14F9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E8D6EA-5339-41A1-ABE9-FA7C724839C2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9569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08322-5BAC-46D4-8655-735D6D223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3FF5DB-A5F0-4D44-B50D-C56C79C9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6F1B8-43B4-4ABB-93C2-887F80C4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B79FF7-D7D7-4236-A8A1-4AFED3C9B701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0253F8A-2C16-4E79-B9A3-F8F51F131E1D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7" name="Picture 2" descr="Universidad de Puerto Rico Humacao">
              <a:extLst>
                <a:ext uri="{FF2B5EF4-FFF2-40B4-BE49-F238E27FC236}">
                  <a16:creationId xmlns:a16="http://schemas.microsoft.com/office/drawing/2014/main" id="{708604F7-8BF1-4AD0-A50B-67D86CFD40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CA072E-56F9-4469-BCD1-3071F6F31260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58FEEF-1FDB-4EE7-BAED-92EFA0FF7BF2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AA72C3-4D2B-4E4E-B7FD-3B1EBBDE8866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1" name="Picture 2" descr="Universidad de Puerto Rico Humacao">
              <a:extLst>
                <a:ext uri="{FF2B5EF4-FFF2-40B4-BE49-F238E27FC236}">
                  <a16:creationId xmlns:a16="http://schemas.microsoft.com/office/drawing/2014/main" id="{4343FE77-EAB8-44DC-B647-47F795FCB0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9BF02E-3426-403D-9562-708344FDC065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32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B301-4FA2-4437-9809-81FBE5842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EC93-FE41-4274-B2D9-9A9075873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8D343-F4BB-41FB-B2FA-6DF18EF84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5BB93-442F-41CF-99CF-33B95956E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8E44C-0876-40BE-B0B9-65C8183CE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19C34-93DC-4B77-8BDF-ABA430236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E4263B-A4AE-47AD-84D3-A3D047CE99B7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166B10-E726-48AD-A28A-C0274C496550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0" name="Picture 2" descr="Universidad de Puerto Rico Humacao">
              <a:extLst>
                <a:ext uri="{FF2B5EF4-FFF2-40B4-BE49-F238E27FC236}">
                  <a16:creationId xmlns:a16="http://schemas.microsoft.com/office/drawing/2014/main" id="{8192BDE5-2AD7-4C9F-B047-7E4555C460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9A6540-124E-4E14-AE06-D0914D3B42A4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452596-57AB-4A03-BCCE-4738020BCFC2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7A769D-5991-4BA2-9F53-D365A98CB9CD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4" name="Picture 2" descr="Universidad de Puerto Rico Humacao">
              <a:extLst>
                <a:ext uri="{FF2B5EF4-FFF2-40B4-BE49-F238E27FC236}">
                  <a16:creationId xmlns:a16="http://schemas.microsoft.com/office/drawing/2014/main" id="{6BBC9FE4-830D-4BA9-B28F-F7B37C34A0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A9E123-356A-4569-B21B-9B3A54977DF1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500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65814-3E12-47AB-8579-F8A4DD9C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72AC22-61A8-4BCF-94A1-1A92E85229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7A2BD-E14B-4891-9DCB-FA85B2C66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5C8BD-A8BB-4D23-9E32-3AAB449AF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56098-5062-456C-8500-A5705B794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BBC4F-3126-4D5D-8E0E-B2A4B0A9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34496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1D1B-0E3F-4B79-B499-5D4CF23F0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3213"/>
            <a:ext cx="10515600" cy="767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0F057-B669-4766-A162-995C6BD95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A6AD9-662E-4A97-AF7B-DCB95234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08E8C-E9F0-4BD0-9FD1-73F91204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9AF3A-46E8-4E3A-9593-63EC51A9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D34682-CC5A-44AC-BD8B-F27FE053A1AF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E71C2F-E886-4032-9FB2-6351FC3B543F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FC2B518B-DA03-4CC1-9702-E45FA1C557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ADD016-7644-43DA-B9C5-35DC47D67038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2B2810-7B1B-42F5-9ABB-8A6CA90C2D60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3D562C-1285-4249-8D98-DB78F5EF923F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3" name="Picture 2" descr="Universidad de Puerto Rico Humacao">
              <a:extLst>
                <a:ext uri="{FF2B5EF4-FFF2-40B4-BE49-F238E27FC236}">
                  <a16:creationId xmlns:a16="http://schemas.microsoft.com/office/drawing/2014/main" id="{8026DDAE-289E-42EC-BA2E-0EC84E2BA4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9463A2-6E0C-4E50-832E-D5E04032CB55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019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BD9DD2-C94A-4F95-8B77-C64FDF4465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54357"/>
            <a:ext cx="2628900" cy="51226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91B483-F49B-460A-8DAC-0862C5E56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4359"/>
            <a:ext cx="7734300" cy="51226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D50C1-B1DF-461E-81F4-D18BDAF59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D7E53-3CB3-4C00-AC04-6F09BDA4C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B8AF4-030F-4142-9917-AFEDDBA6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0AB45-061E-4CDE-91B8-BE758AD30066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99C9D2-69F1-408B-9CF5-73CE9C7CA0A8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A6A79F0C-B82B-444F-A969-D5FE903741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4560B8-958F-4D77-B3F0-AA840719C6C5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195D54-818D-49C1-8606-C785DDE549BF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47996D-69CF-474C-99C2-D136CBDB0F8B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3" name="Picture 2" descr="Universidad de Puerto Rico Humacao">
              <a:extLst>
                <a:ext uri="{FF2B5EF4-FFF2-40B4-BE49-F238E27FC236}">
                  <a16:creationId xmlns:a16="http://schemas.microsoft.com/office/drawing/2014/main" id="{8B78E8C4-4D47-49FB-865D-68E5AFC64B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ED669A-7065-4FBD-A862-11064ECC0926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608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30BF-3E6E-45B3-8BD5-300AA30D6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7E3B8D-CBAB-440D-A51B-90C68AA4F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BAB68-1215-44DC-B9C8-AFA454D4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7E377-DC1C-444A-82CD-4C3752530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ECCEB-03DC-442B-8B65-F70AF7D0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74740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A522-8DBB-4048-AD3D-FCEB6CFBD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33E6-1FAE-498D-919D-B178F0CE9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1C42E-05E3-4DF8-AA52-43D2CC4E6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2D65-735F-467B-8859-94FA6596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C3BEC-962A-425B-A73C-1FB9E748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899666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FD808-A499-45F8-B7A0-83374F5F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4E355-82FC-41A2-AD28-8414BC8E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9A33F-5939-448A-AC90-BA934E21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1EF2E-D575-4499-9461-C900AA9E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FB4DB-AE59-49BE-9DD2-D6CB3057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57027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ABA48-40FE-4E4E-B3A9-0E39A791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FF26C-F4EE-41FE-985B-82B05C22D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63365-8892-4BA0-AE93-D77EBE605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B74FC-A805-4946-8E57-A0621C2C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A1B1A-8EE2-40AB-82A1-10F090A02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9748D-DA80-4AC7-A3FB-71EBFF4B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939466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0CD1-3075-4E52-9B33-FEA0B992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748C2-5BAC-4CEE-92F5-BBCC56DA7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4F006-3BA0-444E-8041-11D75F105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18C03-D9FE-4849-8F8B-0E6C636D9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3071D-E649-4894-BA7B-14AC1456E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A91359-12DB-4EF8-8FBF-A786F5AC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80D204-904B-4E3B-B443-59E79EFD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F599A2-5513-43A2-AFA0-66EE11ED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9658674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784F5-21D4-4FA3-AE85-3B7EC8339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14519-C825-463D-A7E6-F2B3B3454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BC178-C593-4466-AD15-D33BAEF28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3D37B-39B5-458D-88FC-F51E105C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38640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8C659-E756-4D8B-BDA9-99B56062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5637E-2FAB-40C0-824C-27DAA9FB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10D10-7436-4E4A-98B3-3EEE7C5A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83157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F2FA0-F20D-443E-91DE-9C04E97F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B67BB-CEC5-40C3-9B08-1A7D7F2A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DBE23-88C8-4593-B541-207EC3FF5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BB7F7-B00B-473F-9A14-F8A8A3EE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29F95-84B9-4309-8F28-C27EF515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3CAB7-03A7-421F-8AF6-1C6033A7C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27549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87D1-4EB6-4578-B1E3-271DC2E7C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06620-92CD-4ECB-BB5F-0074F091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A3613-8873-4CE1-90DD-F8A37446F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BF0BA-3BAF-46ED-8AA7-0A0901BF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BA399-3527-4519-8CE8-41576E34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2052C-138F-43FE-AE41-CCD705C2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48230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2C1D1-EA88-4E59-9171-9D10A900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F67C2-5ED1-4DF5-9C82-C64E8DEB6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BDCC7-7C07-4E8E-A222-58ECC969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296C-782C-45C3-AFA6-B72A1522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3CC77-7479-498A-99AA-AA6E031B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1306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AE1223-9152-487C-A96D-CD3C1D497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DEEF0-9CFE-4D41-98B9-73FD32574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32D54-25AF-41E9-A68E-2CAF4D65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762B9-BF8E-4978-95F6-06AE0E4B6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2DA3-D403-47C5-B147-8EB56805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3007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rolando.oyola@upr.edu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mailto:rolando.oyola@upr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53361-392B-4D5A-BF96-A558DA85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9714"/>
            <a:ext cx="10515600" cy="710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9F798-0632-4497-AB5E-F8E4CF4EE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55F1C-FF09-4421-B382-D6E9EC6E7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F096B-71E5-43EC-8D5D-128CBF8C7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6683A-BCA6-4197-A3B3-8B15CA0A1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3464B5-3854-447A-BECA-F82F06A75127}"/>
              </a:ext>
            </a:extLst>
          </p:cNvPr>
          <p:cNvGrpSpPr/>
          <p:nvPr userDrawn="1"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A11513-0D75-409A-ABF9-624EE1A20874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CC67222F-F676-4B00-82CC-10BE221B82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840A94-46C2-46B0-B0D3-79BDEF5CE405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965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3FFB8-2E0A-45AE-99D2-0BFDEA5A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2CE90-9A65-4696-AA19-60A7D4B96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5222-1DD0-43F4-83A6-8F4A824D1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7A78A-B937-4494-92B4-A706BB905B60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BDA3-75AC-4DA2-9E37-2E46EC0E9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684F7-48CD-4561-B2DB-5D0517BE3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4BD24-7649-437F-81D2-EA3141C103E5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8190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53361-392B-4D5A-BF96-A558DA85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9714"/>
            <a:ext cx="10515600" cy="710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9F798-0632-4497-AB5E-F8E4CF4EE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55F1C-FF09-4421-B382-D6E9EC6E7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6ABF5-1D5C-4AB6-9FF4-6402156D01D5}" type="datetimeFigureOut">
              <a:rPr lang="es-PR" smtClean="0"/>
              <a:t>08/15/2023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F096B-71E5-43EC-8D5D-128CBF8C7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6683A-BCA6-4197-A3B3-8B15CA0A1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22E26-BAD0-4434-9216-1DB5A79CB0F6}" type="slidenum">
              <a:rPr lang="es-PR" smtClean="0"/>
              <a:t>‹#›</a:t>
            </a:fld>
            <a:endParaRPr lang="es-P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3464B5-3854-447A-BECA-F82F06A75127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A11513-0D75-409A-ABF9-624EE1A20874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9" name="Picture 2" descr="Universidad de Puerto Rico Humacao">
              <a:extLst>
                <a:ext uri="{FF2B5EF4-FFF2-40B4-BE49-F238E27FC236}">
                  <a16:creationId xmlns:a16="http://schemas.microsoft.com/office/drawing/2014/main" id="{CC67222F-F676-4B00-82CC-10BE221B82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840A94-46C2-46B0-B0D3-79BDEF5CE405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18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lando.oyola@upr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eg"/><Relationship Id="rId4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48BB1-0039-4796-A91C-AEC10C57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1109B7"/>
                </a:solidFill>
              </a:rPr>
              <a:t>Quim 3003-Laboratorio </a:t>
            </a:r>
            <a:r>
              <a:rPr lang="en-US" sz="2800" dirty="0" err="1">
                <a:solidFill>
                  <a:srgbClr val="1109B7"/>
                </a:solidFill>
              </a:rPr>
              <a:t>Química</a:t>
            </a:r>
            <a:r>
              <a:rPr lang="en-US" sz="2800" dirty="0">
                <a:solidFill>
                  <a:srgbClr val="1109B7"/>
                </a:solidFill>
              </a:rPr>
              <a:t> General</a:t>
            </a:r>
            <a:br>
              <a:rPr lang="en-US" sz="2800" dirty="0">
                <a:solidFill>
                  <a:srgbClr val="1109B7"/>
                </a:solidFill>
              </a:rPr>
            </a:br>
            <a:r>
              <a:rPr lang="en-US" sz="2800" dirty="0">
                <a:solidFill>
                  <a:srgbClr val="1109B7"/>
                </a:solidFill>
              </a:rPr>
              <a:t>Agosto- </a:t>
            </a:r>
            <a:r>
              <a:rPr lang="en-US" sz="2800" dirty="0" err="1">
                <a:solidFill>
                  <a:srgbClr val="1109B7"/>
                </a:solidFill>
              </a:rPr>
              <a:t>Diciembre</a:t>
            </a:r>
            <a:r>
              <a:rPr lang="en-US" sz="2800" dirty="0">
                <a:solidFill>
                  <a:srgbClr val="1109B7"/>
                </a:solidFill>
              </a:rPr>
              <a:t> 2023-24</a:t>
            </a:r>
            <a:endParaRPr lang="es-PR" sz="2800" dirty="0">
              <a:solidFill>
                <a:srgbClr val="1109B7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17327-99C4-4B14-B525-09AF46F861E8}"/>
              </a:ext>
            </a:extLst>
          </p:cNvPr>
          <p:cNvGrpSpPr/>
          <p:nvPr/>
        </p:nvGrpSpPr>
        <p:grpSpPr>
          <a:xfrm>
            <a:off x="102637" y="62334"/>
            <a:ext cx="11989836" cy="819150"/>
            <a:chOff x="102637" y="62334"/>
            <a:chExt cx="11989836" cy="8191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D6CD80-9AED-4AC7-B75A-57663DCC8B84}"/>
                </a:ext>
              </a:extLst>
            </p:cNvPr>
            <p:cNvSpPr/>
            <p:nvPr/>
          </p:nvSpPr>
          <p:spPr>
            <a:xfrm>
              <a:off x="102637" y="104063"/>
              <a:ext cx="11989836" cy="735692"/>
            </a:xfrm>
            <a:prstGeom prst="rect">
              <a:avLst/>
            </a:prstGeom>
            <a:solidFill>
              <a:srgbClr val="A8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pic>
          <p:nvPicPr>
            <p:cNvPr id="1026" name="Picture 2" descr="Universidad de Puerto Rico Humacao">
              <a:extLst>
                <a:ext uri="{FF2B5EF4-FFF2-40B4-BE49-F238E27FC236}">
                  <a16:creationId xmlns:a16="http://schemas.microsoft.com/office/drawing/2014/main" id="{32EF2861-ADA9-4167-9A1C-ABD7E4BEE8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04"/>
            <a:stretch/>
          </p:blipFill>
          <p:spPr bwMode="auto">
            <a:xfrm>
              <a:off x="195943" y="62334"/>
              <a:ext cx="1516224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CF3ABDB-1E32-499C-8688-5F6FDF31C58E}"/>
                </a:ext>
              </a:extLst>
            </p:cNvPr>
            <p:cNvSpPr txBox="1"/>
            <p:nvPr/>
          </p:nvSpPr>
          <p:spPr>
            <a:xfrm>
              <a:off x="10468406" y="104063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>
                  <a:solidFill>
                    <a:schemeClr val="bg1"/>
                  </a:solidFill>
                </a:rPr>
                <a:t>Dr. Rolando Oyola Martínez</a:t>
              </a:r>
            </a:p>
            <a:p>
              <a:r>
                <a:rPr lang="en-US" sz="1000" i="1" dirty="0" err="1">
                  <a:solidFill>
                    <a:schemeClr val="bg1"/>
                  </a:solidFill>
                </a:rPr>
                <a:t>Departamento</a:t>
              </a:r>
              <a:r>
                <a:rPr lang="en-US" sz="1000" i="1" dirty="0">
                  <a:solidFill>
                    <a:schemeClr val="bg1"/>
                  </a:solidFill>
                </a:rPr>
                <a:t> de </a:t>
              </a:r>
              <a:r>
                <a:rPr lang="en-US" sz="1000" i="1" dirty="0" err="1">
                  <a:solidFill>
                    <a:schemeClr val="bg1"/>
                  </a:solidFill>
                </a:rPr>
                <a:t>Química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rgbClr val="0563C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</a:t>
              </a:r>
              <a:r>
                <a:rPr lang="en-US" sz="1000" i="1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olando.oyola@upr.edu</a:t>
              </a:r>
              <a:endParaRPr lang="en-US" sz="1000" i="1" dirty="0">
                <a:solidFill>
                  <a:schemeClr val="bg1"/>
                </a:solidFill>
              </a:endParaRPr>
            </a:p>
            <a:p>
              <a:r>
                <a:rPr lang="en-US" sz="1000" i="1" dirty="0">
                  <a:solidFill>
                    <a:schemeClr val="bg1"/>
                  </a:solidFill>
                </a:rPr>
                <a:t>www.uprh/royola</a:t>
              </a:r>
              <a:endParaRPr lang="es-PR" sz="1000" i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FC14F2-AFFA-47AB-B24B-61CE059BEE4A}"/>
              </a:ext>
            </a:extLst>
          </p:cNvPr>
          <p:cNvCxnSpPr/>
          <p:nvPr/>
        </p:nvCxnSpPr>
        <p:spPr>
          <a:xfrm>
            <a:off x="74644" y="6232850"/>
            <a:ext cx="119867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group of people in a lab&#10;&#10;Description automatically generated with medium confidence">
            <a:extLst>
              <a:ext uri="{FF2B5EF4-FFF2-40B4-BE49-F238E27FC236}">
                <a16:creationId xmlns:a16="http://schemas.microsoft.com/office/drawing/2014/main" id="{11E80BF7-DA11-477B-B519-72E205A79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43" y="1933284"/>
            <a:ext cx="3502090" cy="2626568"/>
          </a:xfrm>
          <a:prstGeom prst="rect">
            <a:avLst/>
          </a:prstGeom>
        </p:spPr>
      </p:pic>
      <p:pic>
        <p:nvPicPr>
          <p:cNvPr id="12" name="Picture 11" descr="A group of people wearing white lab coats&#10;&#10;Description automatically generated with medium confidence">
            <a:extLst>
              <a:ext uri="{FF2B5EF4-FFF2-40B4-BE49-F238E27FC236}">
                <a16:creationId xmlns:a16="http://schemas.microsoft.com/office/drawing/2014/main" id="{E2661C31-A532-435F-911B-FCB77B02C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40" y="3229454"/>
            <a:ext cx="3983732" cy="212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DEF272-E9F3-4EE5-8C9B-0ACF2FD7D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04" y="924217"/>
            <a:ext cx="10515600" cy="587829"/>
          </a:xfrm>
        </p:spPr>
        <p:txBody>
          <a:bodyPr>
            <a:normAutofit/>
          </a:bodyPr>
          <a:lstStyle/>
          <a:p>
            <a:r>
              <a:rPr lang="en-US" sz="2800" u="sng" dirty="0" err="1"/>
              <a:t>Información</a:t>
            </a:r>
            <a:r>
              <a:rPr lang="en-US" sz="2800" u="sng" dirty="0"/>
              <a:t> General Quim3003</a:t>
            </a:r>
            <a:endParaRPr lang="es-PR" sz="2800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257593-407D-463F-9E65-A43362F39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960" y="1512046"/>
            <a:ext cx="5907832" cy="5196664"/>
          </a:xfrm>
          <a:custGeom>
            <a:avLst/>
            <a:gdLst>
              <a:gd name="connsiteX0" fmla="*/ 0 w 5907832"/>
              <a:gd name="connsiteY0" fmla="*/ 0 h 5196664"/>
              <a:gd name="connsiteX1" fmla="*/ 597347 w 5907832"/>
              <a:gd name="connsiteY1" fmla="*/ 0 h 5196664"/>
              <a:gd name="connsiteX2" fmla="*/ 1312852 w 5907832"/>
              <a:gd name="connsiteY2" fmla="*/ 0 h 5196664"/>
              <a:gd name="connsiteX3" fmla="*/ 1851121 w 5907832"/>
              <a:gd name="connsiteY3" fmla="*/ 0 h 5196664"/>
              <a:gd name="connsiteX4" fmla="*/ 2507546 w 5907832"/>
              <a:gd name="connsiteY4" fmla="*/ 0 h 5196664"/>
              <a:gd name="connsiteX5" fmla="*/ 3223051 w 5907832"/>
              <a:gd name="connsiteY5" fmla="*/ 0 h 5196664"/>
              <a:gd name="connsiteX6" fmla="*/ 3702241 w 5907832"/>
              <a:gd name="connsiteY6" fmla="*/ 0 h 5196664"/>
              <a:gd name="connsiteX7" fmla="*/ 4181432 w 5907832"/>
              <a:gd name="connsiteY7" fmla="*/ 0 h 5196664"/>
              <a:gd name="connsiteX8" fmla="*/ 4956015 w 5907832"/>
              <a:gd name="connsiteY8" fmla="*/ 0 h 5196664"/>
              <a:gd name="connsiteX9" fmla="*/ 5907832 w 5907832"/>
              <a:gd name="connsiteY9" fmla="*/ 0 h 5196664"/>
              <a:gd name="connsiteX10" fmla="*/ 5907832 w 5907832"/>
              <a:gd name="connsiteY10" fmla="*/ 493683 h 5196664"/>
              <a:gd name="connsiteX11" fmla="*/ 5907832 w 5907832"/>
              <a:gd name="connsiteY11" fmla="*/ 1091299 h 5196664"/>
              <a:gd name="connsiteX12" fmla="*/ 5907832 w 5907832"/>
              <a:gd name="connsiteY12" fmla="*/ 1792849 h 5196664"/>
              <a:gd name="connsiteX13" fmla="*/ 5907832 w 5907832"/>
              <a:gd name="connsiteY13" fmla="*/ 2338499 h 5196664"/>
              <a:gd name="connsiteX14" fmla="*/ 5907832 w 5907832"/>
              <a:gd name="connsiteY14" fmla="*/ 2988082 h 5196664"/>
              <a:gd name="connsiteX15" fmla="*/ 5907832 w 5907832"/>
              <a:gd name="connsiteY15" fmla="*/ 3481765 h 5196664"/>
              <a:gd name="connsiteX16" fmla="*/ 5907832 w 5907832"/>
              <a:gd name="connsiteY16" fmla="*/ 4235281 h 5196664"/>
              <a:gd name="connsiteX17" fmla="*/ 5907832 w 5907832"/>
              <a:gd name="connsiteY17" fmla="*/ 5196664 h 5196664"/>
              <a:gd name="connsiteX18" fmla="*/ 5133250 w 5907832"/>
              <a:gd name="connsiteY18" fmla="*/ 5196664 h 5196664"/>
              <a:gd name="connsiteX19" fmla="*/ 4417745 w 5907832"/>
              <a:gd name="connsiteY19" fmla="*/ 5196664 h 5196664"/>
              <a:gd name="connsiteX20" fmla="*/ 3879476 w 5907832"/>
              <a:gd name="connsiteY20" fmla="*/ 5196664 h 5196664"/>
              <a:gd name="connsiteX21" fmla="*/ 3104894 w 5907832"/>
              <a:gd name="connsiteY21" fmla="*/ 5196664 h 5196664"/>
              <a:gd name="connsiteX22" fmla="*/ 2448468 w 5907832"/>
              <a:gd name="connsiteY22" fmla="*/ 5196664 h 5196664"/>
              <a:gd name="connsiteX23" fmla="*/ 1969277 w 5907832"/>
              <a:gd name="connsiteY23" fmla="*/ 5196664 h 5196664"/>
              <a:gd name="connsiteX24" fmla="*/ 1312852 w 5907832"/>
              <a:gd name="connsiteY24" fmla="*/ 5196664 h 5196664"/>
              <a:gd name="connsiteX25" fmla="*/ 715504 w 5907832"/>
              <a:gd name="connsiteY25" fmla="*/ 5196664 h 5196664"/>
              <a:gd name="connsiteX26" fmla="*/ 0 w 5907832"/>
              <a:gd name="connsiteY26" fmla="*/ 5196664 h 5196664"/>
              <a:gd name="connsiteX27" fmla="*/ 0 w 5907832"/>
              <a:gd name="connsiteY27" fmla="*/ 4599048 h 5196664"/>
              <a:gd name="connsiteX28" fmla="*/ 0 w 5907832"/>
              <a:gd name="connsiteY28" fmla="*/ 3845531 h 5196664"/>
              <a:gd name="connsiteX29" fmla="*/ 0 w 5907832"/>
              <a:gd name="connsiteY29" fmla="*/ 3143982 h 5196664"/>
              <a:gd name="connsiteX30" fmla="*/ 0 w 5907832"/>
              <a:gd name="connsiteY30" fmla="*/ 2546365 h 5196664"/>
              <a:gd name="connsiteX31" fmla="*/ 0 w 5907832"/>
              <a:gd name="connsiteY31" fmla="*/ 2052682 h 5196664"/>
              <a:gd name="connsiteX32" fmla="*/ 0 w 5907832"/>
              <a:gd name="connsiteY32" fmla="*/ 1455066 h 5196664"/>
              <a:gd name="connsiteX33" fmla="*/ 0 w 5907832"/>
              <a:gd name="connsiteY33" fmla="*/ 753516 h 5196664"/>
              <a:gd name="connsiteX34" fmla="*/ 0 w 5907832"/>
              <a:gd name="connsiteY34" fmla="*/ 0 h 519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7832" h="5196664" fill="none" extrusionOk="0">
                <a:moveTo>
                  <a:pt x="0" y="0"/>
                </a:moveTo>
                <a:cubicBezTo>
                  <a:pt x="151981" y="-15648"/>
                  <a:pt x="417455" y="-15538"/>
                  <a:pt x="597347" y="0"/>
                </a:cubicBezTo>
                <a:cubicBezTo>
                  <a:pt x="777239" y="15538"/>
                  <a:pt x="1013026" y="-32748"/>
                  <a:pt x="1312852" y="0"/>
                </a:cubicBezTo>
                <a:cubicBezTo>
                  <a:pt x="1612678" y="32748"/>
                  <a:pt x="1694792" y="-10509"/>
                  <a:pt x="1851121" y="0"/>
                </a:cubicBezTo>
                <a:cubicBezTo>
                  <a:pt x="2007450" y="10509"/>
                  <a:pt x="2307071" y="-9382"/>
                  <a:pt x="2507546" y="0"/>
                </a:cubicBezTo>
                <a:cubicBezTo>
                  <a:pt x="2708021" y="9382"/>
                  <a:pt x="2935124" y="-23150"/>
                  <a:pt x="3223051" y="0"/>
                </a:cubicBezTo>
                <a:cubicBezTo>
                  <a:pt x="3510978" y="23150"/>
                  <a:pt x="3499976" y="3228"/>
                  <a:pt x="3702241" y="0"/>
                </a:cubicBezTo>
                <a:cubicBezTo>
                  <a:pt x="3904506" y="-3228"/>
                  <a:pt x="4055770" y="-17282"/>
                  <a:pt x="4181432" y="0"/>
                </a:cubicBezTo>
                <a:cubicBezTo>
                  <a:pt x="4307094" y="17282"/>
                  <a:pt x="4608074" y="-14688"/>
                  <a:pt x="4956015" y="0"/>
                </a:cubicBezTo>
                <a:cubicBezTo>
                  <a:pt x="5303956" y="14688"/>
                  <a:pt x="5563826" y="2514"/>
                  <a:pt x="5907832" y="0"/>
                </a:cubicBezTo>
                <a:cubicBezTo>
                  <a:pt x="5897768" y="196689"/>
                  <a:pt x="5888099" y="312866"/>
                  <a:pt x="5907832" y="493683"/>
                </a:cubicBezTo>
                <a:cubicBezTo>
                  <a:pt x="5927565" y="674500"/>
                  <a:pt x="5924035" y="854920"/>
                  <a:pt x="5907832" y="1091299"/>
                </a:cubicBezTo>
                <a:cubicBezTo>
                  <a:pt x="5891629" y="1327678"/>
                  <a:pt x="5907565" y="1571118"/>
                  <a:pt x="5907832" y="1792849"/>
                </a:cubicBezTo>
                <a:cubicBezTo>
                  <a:pt x="5908100" y="2014580"/>
                  <a:pt x="5890953" y="2181414"/>
                  <a:pt x="5907832" y="2338499"/>
                </a:cubicBezTo>
                <a:cubicBezTo>
                  <a:pt x="5924712" y="2495584"/>
                  <a:pt x="5906803" y="2797804"/>
                  <a:pt x="5907832" y="2988082"/>
                </a:cubicBezTo>
                <a:cubicBezTo>
                  <a:pt x="5908861" y="3178360"/>
                  <a:pt x="5931218" y="3274773"/>
                  <a:pt x="5907832" y="3481765"/>
                </a:cubicBezTo>
                <a:cubicBezTo>
                  <a:pt x="5884446" y="3688757"/>
                  <a:pt x="5914861" y="3929612"/>
                  <a:pt x="5907832" y="4235281"/>
                </a:cubicBezTo>
                <a:cubicBezTo>
                  <a:pt x="5900803" y="4540950"/>
                  <a:pt x="5916184" y="4765913"/>
                  <a:pt x="5907832" y="5196664"/>
                </a:cubicBezTo>
                <a:cubicBezTo>
                  <a:pt x="5677163" y="5174160"/>
                  <a:pt x="5355929" y="5180995"/>
                  <a:pt x="5133250" y="5196664"/>
                </a:cubicBezTo>
                <a:cubicBezTo>
                  <a:pt x="4910571" y="5212333"/>
                  <a:pt x="4631494" y="5177362"/>
                  <a:pt x="4417745" y="5196664"/>
                </a:cubicBezTo>
                <a:cubicBezTo>
                  <a:pt x="4203996" y="5215966"/>
                  <a:pt x="4017440" y="5179824"/>
                  <a:pt x="3879476" y="5196664"/>
                </a:cubicBezTo>
                <a:cubicBezTo>
                  <a:pt x="3741512" y="5213504"/>
                  <a:pt x="3385006" y="5179831"/>
                  <a:pt x="3104894" y="5196664"/>
                </a:cubicBezTo>
                <a:cubicBezTo>
                  <a:pt x="2824782" y="5213497"/>
                  <a:pt x="2602382" y="5215665"/>
                  <a:pt x="2448468" y="5196664"/>
                </a:cubicBezTo>
                <a:cubicBezTo>
                  <a:pt x="2294554" y="5177663"/>
                  <a:pt x="2159678" y="5210006"/>
                  <a:pt x="1969277" y="5196664"/>
                </a:cubicBezTo>
                <a:cubicBezTo>
                  <a:pt x="1778876" y="5183322"/>
                  <a:pt x="1638855" y="5204933"/>
                  <a:pt x="1312852" y="5196664"/>
                </a:cubicBezTo>
                <a:cubicBezTo>
                  <a:pt x="986850" y="5188395"/>
                  <a:pt x="998052" y="5176813"/>
                  <a:pt x="715504" y="5196664"/>
                </a:cubicBezTo>
                <a:cubicBezTo>
                  <a:pt x="432956" y="5216515"/>
                  <a:pt x="240222" y="5197882"/>
                  <a:pt x="0" y="5196664"/>
                </a:cubicBezTo>
                <a:cubicBezTo>
                  <a:pt x="11598" y="5071808"/>
                  <a:pt x="15430" y="4830127"/>
                  <a:pt x="0" y="4599048"/>
                </a:cubicBezTo>
                <a:cubicBezTo>
                  <a:pt x="-15430" y="4367969"/>
                  <a:pt x="27066" y="4211559"/>
                  <a:pt x="0" y="3845531"/>
                </a:cubicBezTo>
                <a:cubicBezTo>
                  <a:pt x="-27066" y="3479503"/>
                  <a:pt x="28706" y="3376724"/>
                  <a:pt x="0" y="3143982"/>
                </a:cubicBezTo>
                <a:cubicBezTo>
                  <a:pt x="-28706" y="2911240"/>
                  <a:pt x="-25951" y="2718685"/>
                  <a:pt x="0" y="2546365"/>
                </a:cubicBezTo>
                <a:cubicBezTo>
                  <a:pt x="25951" y="2374045"/>
                  <a:pt x="17919" y="2275196"/>
                  <a:pt x="0" y="2052682"/>
                </a:cubicBezTo>
                <a:cubicBezTo>
                  <a:pt x="-17919" y="1830168"/>
                  <a:pt x="641" y="1715838"/>
                  <a:pt x="0" y="1455066"/>
                </a:cubicBezTo>
                <a:cubicBezTo>
                  <a:pt x="-641" y="1194294"/>
                  <a:pt x="29354" y="1066916"/>
                  <a:pt x="0" y="753516"/>
                </a:cubicBezTo>
                <a:cubicBezTo>
                  <a:pt x="-29354" y="440116"/>
                  <a:pt x="31872" y="301878"/>
                  <a:pt x="0" y="0"/>
                </a:cubicBezTo>
                <a:close/>
              </a:path>
              <a:path w="5907832" h="5196664" stroke="0" extrusionOk="0">
                <a:moveTo>
                  <a:pt x="0" y="0"/>
                </a:moveTo>
                <a:cubicBezTo>
                  <a:pt x="242208" y="-12648"/>
                  <a:pt x="422633" y="-12042"/>
                  <a:pt x="597347" y="0"/>
                </a:cubicBezTo>
                <a:cubicBezTo>
                  <a:pt x="772061" y="12042"/>
                  <a:pt x="921936" y="-12730"/>
                  <a:pt x="1076538" y="0"/>
                </a:cubicBezTo>
                <a:cubicBezTo>
                  <a:pt x="1231140" y="12730"/>
                  <a:pt x="1519176" y="1861"/>
                  <a:pt x="1851121" y="0"/>
                </a:cubicBezTo>
                <a:cubicBezTo>
                  <a:pt x="2183066" y="-1861"/>
                  <a:pt x="2220739" y="27169"/>
                  <a:pt x="2448468" y="0"/>
                </a:cubicBezTo>
                <a:cubicBezTo>
                  <a:pt x="2676197" y="-27169"/>
                  <a:pt x="2833087" y="-7011"/>
                  <a:pt x="3045816" y="0"/>
                </a:cubicBezTo>
                <a:cubicBezTo>
                  <a:pt x="3258545" y="7011"/>
                  <a:pt x="3618022" y="-16207"/>
                  <a:pt x="3820398" y="0"/>
                </a:cubicBezTo>
                <a:cubicBezTo>
                  <a:pt x="4022774" y="16207"/>
                  <a:pt x="4190484" y="-24750"/>
                  <a:pt x="4358667" y="0"/>
                </a:cubicBezTo>
                <a:cubicBezTo>
                  <a:pt x="4526850" y="24750"/>
                  <a:pt x="4832675" y="-17940"/>
                  <a:pt x="5133250" y="0"/>
                </a:cubicBezTo>
                <a:cubicBezTo>
                  <a:pt x="5433825" y="17940"/>
                  <a:pt x="5587814" y="-23724"/>
                  <a:pt x="5907832" y="0"/>
                </a:cubicBezTo>
                <a:cubicBezTo>
                  <a:pt x="5887061" y="304391"/>
                  <a:pt x="5893774" y="500590"/>
                  <a:pt x="5907832" y="649583"/>
                </a:cubicBezTo>
                <a:cubicBezTo>
                  <a:pt x="5921890" y="798576"/>
                  <a:pt x="5926237" y="1096547"/>
                  <a:pt x="5907832" y="1299166"/>
                </a:cubicBezTo>
                <a:cubicBezTo>
                  <a:pt x="5889427" y="1501785"/>
                  <a:pt x="5941591" y="1718365"/>
                  <a:pt x="5907832" y="2000716"/>
                </a:cubicBezTo>
                <a:cubicBezTo>
                  <a:pt x="5874074" y="2283067"/>
                  <a:pt x="5885021" y="2254533"/>
                  <a:pt x="5907832" y="2494399"/>
                </a:cubicBezTo>
                <a:cubicBezTo>
                  <a:pt x="5930643" y="2734265"/>
                  <a:pt x="5921140" y="2902828"/>
                  <a:pt x="5907832" y="3143982"/>
                </a:cubicBezTo>
                <a:cubicBezTo>
                  <a:pt x="5894524" y="3385136"/>
                  <a:pt x="5920338" y="3497092"/>
                  <a:pt x="5907832" y="3793565"/>
                </a:cubicBezTo>
                <a:cubicBezTo>
                  <a:pt x="5895326" y="4090038"/>
                  <a:pt x="5907082" y="4251457"/>
                  <a:pt x="5907832" y="4443148"/>
                </a:cubicBezTo>
                <a:cubicBezTo>
                  <a:pt x="5908582" y="4634839"/>
                  <a:pt x="5936653" y="4933275"/>
                  <a:pt x="5907832" y="5196664"/>
                </a:cubicBezTo>
                <a:cubicBezTo>
                  <a:pt x="5562238" y="5228516"/>
                  <a:pt x="5466429" y="5161322"/>
                  <a:pt x="5192328" y="5196664"/>
                </a:cubicBezTo>
                <a:cubicBezTo>
                  <a:pt x="4918227" y="5232006"/>
                  <a:pt x="4856561" y="5211008"/>
                  <a:pt x="4713137" y="5196664"/>
                </a:cubicBezTo>
                <a:cubicBezTo>
                  <a:pt x="4569713" y="5182320"/>
                  <a:pt x="4374171" y="5172891"/>
                  <a:pt x="4174868" y="5196664"/>
                </a:cubicBezTo>
                <a:cubicBezTo>
                  <a:pt x="3975565" y="5220437"/>
                  <a:pt x="3705625" y="5166791"/>
                  <a:pt x="3400286" y="5196664"/>
                </a:cubicBezTo>
                <a:cubicBezTo>
                  <a:pt x="3094947" y="5226537"/>
                  <a:pt x="3020046" y="5184237"/>
                  <a:pt x="2743860" y="5196664"/>
                </a:cubicBezTo>
                <a:cubicBezTo>
                  <a:pt x="2467674" y="5209091"/>
                  <a:pt x="2425183" y="5222209"/>
                  <a:pt x="2205591" y="5196664"/>
                </a:cubicBezTo>
                <a:cubicBezTo>
                  <a:pt x="1985999" y="5171119"/>
                  <a:pt x="1783688" y="5171438"/>
                  <a:pt x="1549165" y="5196664"/>
                </a:cubicBezTo>
                <a:cubicBezTo>
                  <a:pt x="1314642" y="5221890"/>
                  <a:pt x="1180939" y="5179930"/>
                  <a:pt x="1069974" y="5196664"/>
                </a:cubicBezTo>
                <a:cubicBezTo>
                  <a:pt x="959009" y="5213398"/>
                  <a:pt x="690379" y="5216131"/>
                  <a:pt x="590783" y="5196664"/>
                </a:cubicBezTo>
                <a:cubicBezTo>
                  <a:pt x="491187" y="5177197"/>
                  <a:pt x="165617" y="5184507"/>
                  <a:pt x="0" y="5196664"/>
                </a:cubicBezTo>
                <a:cubicBezTo>
                  <a:pt x="10682" y="5073154"/>
                  <a:pt x="15642" y="4849405"/>
                  <a:pt x="0" y="4651014"/>
                </a:cubicBezTo>
                <a:cubicBezTo>
                  <a:pt x="-15642" y="4452623"/>
                  <a:pt x="-24704" y="4234993"/>
                  <a:pt x="0" y="3897498"/>
                </a:cubicBezTo>
                <a:cubicBezTo>
                  <a:pt x="24704" y="3560003"/>
                  <a:pt x="12805" y="3491866"/>
                  <a:pt x="0" y="3299882"/>
                </a:cubicBezTo>
                <a:cubicBezTo>
                  <a:pt x="-12805" y="3107898"/>
                  <a:pt x="-9788" y="2985026"/>
                  <a:pt x="0" y="2806199"/>
                </a:cubicBezTo>
                <a:cubicBezTo>
                  <a:pt x="9788" y="2627372"/>
                  <a:pt x="-29722" y="2368762"/>
                  <a:pt x="0" y="2104649"/>
                </a:cubicBezTo>
                <a:cubicBezTo>
                  <a:pt x="29722" y="1840536"/>
                  <a:pt x="-9329" y="1771489"/>
                  <a:pt x="0" y="1558999"/>
                </a:cubicBezTo>
                <a:cubicBezTo>
                  <a:pt x="9329" y="1346509"/>
                  <a:pt x="19560" y="1143699"/>
                  <a:pt x="0" y="857450"/>
                </a:cubicBezTo>
                <a:cubicBezTo>
                  <a:pt x="-19560" y="571201"/>
                  <a:pt x="-11304" y="175746"/>
                  <a:pt x="0" y="0"/>
                </a:cubicBezTo>
                <a:close/>
              </a:path>
            </a:pathLst>
          </a:custGeom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en-US" sz="2000" dirty="0"/>
              <a:t>Valor Nota del </a:t>
            </a:r>
            <a:r>
              <a:rPr lang="en-US" sz="2000" dirty="0" err="1"/>
              <a:t>Curso</a:t>
            </a:r>
            <a:r>
              <a:rPr lang="en-US" sz="2000" dirty="0"/>
              <a:t> (</a:t>
            </a:r>
            <a:r>
              <a:rPr lang="en-US" sz="2000" dirty="0" err="1"/>
              <a:t>Clase</a:t>
            </a:r>
            <a:r>
              <a:rPr lang="en-US" sz="2000" dirty="0"/>
              <a:t>) = 20%</a:t>
            </a:r>
          </a:p>
          <a:p>
            <a:r>
              <a:rPr lang="en-US" sz="2000" dirty="0" err="1"/>
              <a:t>Distribución</a:t>
            </a:r>
            <a:r>
              <a:rPr lang="en-US" sz="2000" dirty="0"/>
              <a:t> Nota Lab:</a:t>
            </a:r>
          </a:p>
          <a:p>
            <a:pPr lvl="1"/>
            <a:r>
              <a:rPr lang="en-US" sz="2000" dirty="0" err="1"/>
              <a:t>Pruebas</a:t>
            </a:r>
            <a:r>
              <a:rPr lang="en-US" sz="2000" dirty="0"/>
              <a:t> </a:t>
            </a:r>
            <a:r>
              <a:rPr lang="en-US" sz="2000" dirty="0" err="1"/>
              <a:t>Cortas</a:t>
            </a:r>
            <a:r>
              <a:rPr lang="en-US" sz="2000" dirty="0"/>
              <a:t> = 25%</a:t>
            </a:r>
          </a:p>
          <a:p>
            <a:pPr lvl="1"/>
            <a:r>
              <a:rPr lang="en-US" sz="2000" dirty="0" err="1"/>
              <a:t>Libreta</a:t>
            </a:r>
            <a:r>
              <a:rPr lang="en-US" sz="2000" dirty="0"/>
              <a:t> Lab = 10%</a:t>
            </a:r>
          </a:p>
          <a:p>
            <a:pPr lvl="1"/>
            <a:r>
              <a:rPr lang="en-US" sz="2000" dirty="0" err="1"/>
              <a:t>Informes</a:t>
            </a:r>
            <a:r>
              <a:rPr lang="en-US" sz="2000" dirty="0"/>
              <a:t> = 40%</a:t>
            </a:r>
          </a:p>
          <a:p>
            <a:pPr lvl="1"/>
            <a:r>
              <a:rPr lang="en-US" sz="2000" dirty="0"/>
              <a:t>Ex. I y II = 25%</a:t>
            </a:r>
          </a:p>
          <a:p>
            <a:r>
              <a:rPr lang="es-PR" sz="1800" b="0" i="0" u="none" strike="noStrike" dirty="0">
                <a:solidFill>
                  <a:srgbClr val="313131"/>
                </a:solidFill>
                <a:effectLst/>
                <a:latin typeface="Arial" panose="020B0604020202020204" pitchFamily="34" charset="0"/>
              </a:rPr>
              <a:t>La discusión de la teoría y la explicación de los experimentos se darán en línea </a:t>
            </a:r>
            <a:r>
              <a:rPr lang="es-PR" sz="1800" dirty="0">
                <a:solidFill>
                  <a:srgbClr val="313131"/>
                </a:solidFill>
                <a:latin typeface="Arial" panose="020B0604020202020204" pitchFamily="34" charset="0"/>
              </a:rPr>
              <a:t>cuando sea </a:t>
            </a:r>
            <a:r>
              <a:rPr lang="es-PR" sz="1800" b="1" dirty="0">
                <a:solidFill>
                  <a:srgbClr val="313131"/>
                </a:solidFill>
                <a:latin typeface="Arial" panose="020B0604020202020204" pitchFamily="34" charset="0"/>
              </a:rPr>
              <a:t>necesario</a:t>
            </a:r>
            <a:r>
              <a:rPr lang="es-PR" sz="1800" dirty="0">
                <a:solidFill>
                  <a:srgbClr val="313131"/>
                </a:solidFill>
                <a:latin typeface="Arial" panose="020B0604020202020204" pitchFamily="34" charset="0"/>
              </a:rPr>
              <a:t> </a:t>
            </a:r>
            <a:r>
              <a:rPr lang="es-PR" sz="1800" b="0" i="0" u="none" strike="noStrike" dirty="0">
                <a:solidFill>
                  <a:srgbClr val="313131"/>
                </a:solidFill>
                <a:effectLst/>
                <a:latin typeface="Arial" panose="020B0604020202020204" pitchFamily="34" charset="0"/>
              </a:rPr>
              <a:t>vía ZOOM (</a:t>
            </a:r>
            <a:r>
              <a:rPr lang="en-US" sz="1800" b="0" i="0" u="none" strike="noStrike" dirty="0">
                <a:solidFill>
                  <a:srgbClr val="313131"/>
                </a:solidFill>
                <a:effectLst/>
                <a:latin typeface="Arial" panose="020B0604020202020204" pitchFamily="34" charset="0"/>
              </a:rPr>
              <a:t>Meeting ID: 815 990 43720). </a:t>
            </a:r>
          </a:p>
          <a:p>
            <a:r>
              <a:rPr lang="es-PR" sz="1800" b="0" i="0" u="none" strike="noStrike" dirty="0">
                <a:solidFill>
                  <a:srgbClr val="313131"/>
                </a:solidFill>
                <a:effectLst/>
                <a:latin typeface="Arial" panose="020B0604020202020204" pitchFamily="34" charset="0"/>
              </a:rPr>
              <a:t>Se tomará asistencia en cada reunión. En el caso de las reuniones en línea, se tomará la asistencia a través de la plataforma electrónica. La asistencia es obligatoria para poder mantener la Beca Federal.</a:t>
            </a:r>
          </a:p>
          <a:p>
            <a:r>
              <a:rPr lang="es-ES" sz="1800" dirty="0">
                <a:solidFill>
                  <a:srgbClr val="313131"/>
                </a:solidFill>
                <a:latin typeface="Arial" panose="020B0604020202020204" pitchFamily="34" charset="0"/>
              </a:rPr>
              <a:t>Tres ausencias sin excusa al laboratorio resultan</a:t>
            </a:r>
            <a:r>
              <a:rPr lang="es-PR" sz="1800" dirty="0">
                <a:solidFill>
                  <a:srgbClr val="313131"/>
                </a:solidFill>
                <a:latin typeface="Arial" panose="020B0604020202020204" pitchFamily="34" charset="0"/>
              </a:rPr>
              <a:t> en la no aprobación del mismo. NO HAY REPOSICIÖN.</a:t>
            </a:r>
            <a:endParaRPr lang="es-PR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B1647F-DED6-4141-8376-F262CFCA1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9573" y="1512046"/>
            <a:ext cx="5323114" cy="4593092"/>
          </a:xfrm>
          <a:custGeom>
            <a:avLst/>
            <a:gdLst>
              <a:gd name="connsiteX0" fmla="*/ 0 w 5323114"/>
              <a:gd name="connsiteY0" fmla="*/ 0 h 4593092"/>
              <a:gd name="connsiteX1" fmla="*/ 538226 w 5323114"/>
              <a:gd name="connsiteY1" fmla="*/ 0 h 4593092"/>
              <a:gd name="connsiteX2" fmla="*/ 1182914 w 5323114"/>
              <a:gd name="connsiteY2" fmla="*/ 0 h 4593092"/>
              <a:gd name="connsiteX3" fmla="*/ 1667909 w 5323114"/>
              <a:gd name="connsiteY3" fmla="*/ 0 h 4593092"/>
              <a:gd name="connsiteX4" fmla="*/ 2259366 w 5323114"/>
              <a:gd name="connsiteY4" fmla="*/ 0 h 4593092"/>
              <a:gd name="connsiteX5" fmla="*/ 2904054 w 5323114"/>
              <a:gd name="connsiteY5" fmla="*/ 0 h 4593092"/>
              <a:gd name="connsiteX6" fmla="*/ 3335818 w 5323114"/>
              <a:gd name="connsiteY6" fmla="*/ 0 h 4593092"/>
              <a:gd name="connsiteX7" fmla="*/ 3767582 w 5323114"/>
              <a:gd name="connsiteY7" fmla="*/ 0 h 4593092"/>
              <a:gd name="connsiteX8" fmla="*/ 4465501 w 5323114"/>
              <a:gd name="connsiteY8" fmla="*/ 0 h 4593092"/>
              <a:gd name="connsiteX9" fmla="*/ 5323114 w 5323114"/>
              <a:gd name="connsiteY9" fmla="*/ 0 h 4593092"/>
              <a:gd name="connsiteX10" fmla="*/ 5323114 w 5323114"/>
              <a:gd name="connsiteY10" fmla="*/ 436344 h 4593092"/>
              <a:gd name="connsiteX11" fmla="*/ 5323114 w 5323114"/>
              <a:gd name="connsiteY11" fmla="*/ 964549 h 4593092"/>
              <a:gd name="connsiteX12" fmla="*/ 5323114 w 5323114"/>
              <a:gd name="connsiteY12" fmla="*/ 1584617 h 4593092"/>
              <a:gd name="connsiteX13" fmla="*/ 5323114 w 5323114"/>
              <a:gd name="connsiteY13" fmla="*/ 2066891 h 4593092"/>
              <a:gd name="connsiteX14" fmla="*/ 5323114 w 5323114"/>
              <a:gd name="connsiteY14" fmla="*/ 2641028 h 4593092"/>
              <a:gd name="connsiteX15" fmla="*/ 5323114 w 5323114"/>
              <a:gd name="connsiteY15" fmla="*/ 3077372 h 4593092"/>
              <a:gd name="connsiteX16" fmla="*/ 5323114 w 5323114"/>
              <a:gd name="connsiteY16" fmla="*/ 3743370 h 4593092"/>
              <a:gd name="connsiteX17" fmla="*/ 5323114 w 5323114"/>
              <a:gd name="connsiteY17" fmla="*/ 4593092 h 4593092"/>
              <a:gd name="connsiteX18" fmla="*/ 4625195 w 5323114"/>
              <a:gd name="connsiteY18" fmla="*/ 4593092 h 4593092"/>
              <a:gd name="connsiteX19" fmla="*/ 3980506 w 5323114"/>
              <a:gd name="connsiteY19" fmla="*/ 4593092 h 4593092"/>
              <a:gd name="connsiteX20" fmla="*/ 3495512 w 5323114"/>
              <a:gd name="connsiteY20" fmla="*/ 4593092 h 4593092"/>
              <a:gd name="connsiteX21" fmla="*/ 2797592 w 5323114"/>
              <a:gd name="connsiteY21" fmla="*/ 4593092 h 4593092"/>
              <a:gd name="connsiteX22" fmla="*/ 2206135 w 5323114"/>
              <a:gd name="connsiteY22" fmla="*/ 4593092 h 4593092"/>
              <a:gd name="connsiteX23" fmla="*/ 1774371 w 5323114"/>
              <a:gd name="connsiteY23" fmla="*/ 4593092 h 4593092"/>
              <a:gd name="connsiteX24" fmla="*/ 1182914 w 5323114"/>
              <a:gd name="connsiteY24" fmla="*/ 4593092 h 4593092"/>
              <a:gd name="connsiteX25" fmla="*/ 644688 w 5323114"/>
              <a:gd name="connsiteY25" fmla="*/ 4593092 h 4593092"/>
              <a:gd name="connsiteX26" fmla="*/ 0 w 5323114"/>
              <a:gd name="connsiteY26" fmla="*/ 4593092 h 4593092"/>
              <a:gd name="connsiteX27" fmla="*/ 0 w 5323114"/>
              <a:gd name="connsiteY27" fmla="*/ 4064886 h 4593092"/>
              <a:gd name="connsiteX28" fmla="*/ 0 w 5323114"/>
              <a:gd name="connsiteY28" fmla="*/ 3398888 h 4593092"/>
              <a:gd name="connsiteX29" fmla="*/ 0 w 5323114"/>
              <a:gd name="connsiteY29" fmla="*/ 2778821 h 4593092"/>
              <a:gd name="connsiteX30" fmla="*/ 0 w 5323114"/>
              <a:gd name="connsiteY30" fmla="*/ 2250615 h 4593092"/>
              <a:gd name="connsiteX31" fmla="*/ 0 w 5323114"/>
              <a:gd name="connsiteY31" fmla="*/ 1814271 h 4593092"/>
              <a:gd name="connsiteX32" fmla="*/ 0 w 5323114"/>
              <a:gd name="connsiteY32" fmla="*/ 1286066 h 4593092"/>
              <a:gd name="connsiteX33" fmla="*/ 0 w 5323114"/>
              <a:gd name="connsiteY33" fmla="*/ 665998 h 4593092"/>
              <a:gd name="connsiteX34" fmla="*/ 0 w 5323114"/>
              <a:gd name="connsiteY34" fmla="*/ 0 h 459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323114" h="4593092" fill="none" extrusionOk="0">
                <a:moveTo>
                  <a:pt x="0" y="0"/>
                </a:moveTo>
                <a:cubicBezTo>
                  <a:pt x="248265" y="-56475"/>
                  <a:pt x="336671" y="32916"/>
                  <a:pt x="538226" y="0"/>
                </a:cubicBezTo>
                <a:cubicBezTo>
                  <a:pt x="739781" y="-32916"/>
                  <a:pt x="879448" y="40373"/>
                  <a:pt x="1182914" y="0"/>
                </a:cubicBezTo>
                <a:cubicBezTo>
                  <a:pt x="1486380" y="-40373"/>
                  <a:pt x="1455222" y="16685"/>
                  <a:pt x="1667909" y="0"/>
                </a:cubicBezTo>
                <a:cubicBezTo>
                  <a:pt x="1880597" y="-16685"/>
                  <a:pt x="2061244" y="24570"/>
                  <a:pt x="2259366" y="0"/>
                </a:cubicBezTo>
                <a:cubicBezTo>
                  <a:pt x="2457488" y="-24570"/>
                  <a:pt x="2725608" y="66744"/>
                  <a:pt x="2904054" y="0"/>
                </a:cubicBezTo>
                <a:cubicBezTo>
                  <a:pt x="3082500" y="-66744"/>
                  <a:pt x="3144352" y="21330"/>
                  <a:pt x="3335818" y="0"/>
                </a:cubicBezTo>
                <a:cubicBezTo>
                  <a:pt x="3527284" y="-21330"/>
                  <a:pt x="3584140" y="35498"/>
                  <a:pt x="3767582" y="0"/>
                </a:cubicBezTo>
                <a:cubicBezTo>
                  <a:pt x="3951024" y="-35498"/>
                  <a:pt x="4294888" y="68516"/>
                  <a:pt x="4465501" y="0"/>
                </a:cubicBezTo>
                <a:cubicBezTo>
                  <a:pt x="4636114" y="-68516"/>
                  <a:pt x="4994776" y="13703"/>
                  <a:pt x="5323114" y="0"/>
                </a:cubicBezTo>
                <a:cubicBezTo>
                  <a:pt x="5334747" y="203063"/>
                  <a:pt x="5313035" y="296776"/>
                  <a:pt x="5323114" y="436344"/>
                </a:cubicBezTo>
                <a:cubicBezTo>
                  <a:pt x="5333193" y="575912"/>
                  <a:pt x="5293530" y="810525"/>
                  <a:pt x="5323114" y="964549"/>
                </a:cubicBezTo>
                <a:cubicBezTo>
                  <a:pt x="5352698" y="1118574"/>
                  <a:pt x="5274376" y="1403068"/>
                  <a:pt x="5323114" y="1584617"/>
                </a:cubicBezTo>
                <a:cubicBezTo>
                  <a:pt x="5371852" y="1766166"/>
                  <a:pt x="5309968" y="1939315"/>
                  <a:pt x="5323114" y="2066891"/>
                </a:cubicBezTo>
                <a:cubicBezTo>
                  <a:pt x="5336260" y="2194467"/>
                  <a:pt x="5302651" y="2497019"/>
                  <a:pt x="5323114" y="2641028"/>
                </a:cubicBezTo>
                <a:cubicBezTo>
                  <a:pt x="5343577" y="2785037"/>
                  <a:pt x="5314066" y="2869983"/>
                  <a:pt x="5323114" y="3077372"/>
                </a:cubicBezTo>
                <a:cubicBezTo>
                  <a:pt x="5332162" y="3284761"/>
                  <a:pt x="5257829" y="3528896"/>
                  <a:pt x="5323114" y="3743370"/>
                </a:cubicBezTo>
                <a:cubicBezTo>
                  <a:pt x="5388399" y="3957844"/>
                  <a:pt x="5281434" y="4244829"/>
                  <a:pt x="5323114" y="4593092"/>
                </a:cubicBezTo>
                <a:cubicBezTo>
                  <a:pt x="5137226" y="4624116"/>
                  <a:pt x="4770697" y="4549463"/>
                  <a:pt x="4625195" y="4593092"/>
                </a:cubicBezTo>
                <a:cubicBezTo>
                  <a:pt x="4479693" y="4636721"/>
                  <a:pt x="4261807" y="4555084"/>
                  <a:pt x="3980506" y="4593092"/>
                </a:cubicBezTo>
                <a:cubicBezTo>
                  <a:pt x="3699205" y="4631100"/>
                  <a:pt x="3596887" y="4565976"/>
                  <a:pt x="3495512" y="4593092"/>
                </a:cubicBezTo>
                <a:cubicBezTo>
                  <a:pt x="3394137" y="4620208"/>
                  <a:pt x="3127631" y="4555005"/>
                  <a:pt x="2797592" y="4593092"/>
                </a:cubicBezTo>
                <a:cubicBezTo>
                  <a:pt x="2467553" y="4631179"/>
                  <a:pt x="2476574" y="4565876"/>
                  <a:pt x="2206135" y="4593092"/>
                </a:cubicBezTo>
                <a:cubicBezTo>
                  <a:pt x="1935696" y="4620308"/>
                  <a:pt x="1924130" y="4543585"/>
                  <a:pt x="1774371" y="4593092"/>
                </a:cubicBezTo>
                <a:cubicBezTo>
                  <a:pt x="1624612" y="4642599"/>
                  <a:pt x="1421000" y="4565760"/>
                  <a:pt x="1182914" y="4593092"/>
                </a:cubicBezTo>
                <a:cubicBezTo>
                  <a:pt x="944828" y="4620424"/>
                  <a:pt x="771865" y="4547240"/>
                  <a:pt x="644688" y="4593092"/>
                </a:cubicBezTo>
                <a:cubicBezTo>
                  <a:pt x="517511" y="4638944"/>
                  <a:pt x="274822" y="4568152"/>
                  <a:pt x="0" y="4593092"/>
                </a:cubicBezTo>
                <a:cubicBezTo>
                  <a:pt x="-22301" y="4463436"/>
                  <a:pt x="24678" y="4185209"/>
                  <a:pt x="0" y="4064886"/>
                </a:cubicBezTo>
                <a:cubicBezTo>
                  <a:pt x="-24678" y="3944563"/>
                  <a:pt x="28695" y="3543473"/>
                  <a:pt x="0" y="3398888"/>
                </a:cubicBezTo>
                <a:cubicBezTo>
                  <a:pt x="-28695" y="3254303"/>
                  <a:pt x="36553" y="2948488"/>
                  <a:pt x="0" y="2778821"/>
                </a:cubicBezTo>
                <a:cubicBezTo>
                  <a:pt x="-36553" y="2609154"/>
                  <a:pt x="45091" y="2400871"/>
                  <a:pt x="0" y="2250615"/>
                </a:cubicBezTo>
                <a:cubicBezTo>
                  <a:pt x="-45091" y="2100359"/>
                  <a:pt x="10693" y="1979043"/>
                  <a:pt x="0" y="1814271"/>
                </a:cubicBezTo>
                <a:cubicBezTo>
                  <a:pt x="-10693" y="1649499"/>
                  <a:pt x="19929" y="1422654"/>
                  <a:pt x="0" y="1286066"/>
                </a:cubicBezTo>
                <a:cubicBezTo>
                  <a:pt x="-19929" y="1149479"/>
                  <a:pt x="19736" y="972385"/>
                  <a:pt x="0" y="665998"/>
                </a:cubicBezTo>
                <a:cubicBezTo>
                  <a:pt x="-19736" y="359611"/>
                  <a:pt x="35019" y="311703"/>
                  <a:pt x="0" y="0"/>
                </a:cubicBezTo>
                <a:close/>
              </a:path>
              <a:path w="5323114" h="4593092" stroke="0" extrusionOk="0">
                <a:moveTo>
                  <a:pt x="0" y="0"/>
                </a:moveTo>
                <a:cubicBezTo>
                  <a:pt x="186873" y="-46687"/>
                  <a:pt x="374811" y="6735"/>
                  <a:pt x="538226" y="0"/>
                </a:cubicBezTo>
                <a:cubicBezTo>
                  <a:pt x="701641" y="-6735"/>
                  <a:pt x="796879" y="51541"/>
                  <a:pt x="969990" y="0"/>
                </a:cubicBezTo>
                <a:cubicBezTo>
                  <a:pt x="1143101" y="-51541"/>
                  <a:pt x="1490673" y="59071"/>
                  <a:pt x="1667909" y="0"/>
                </a:cubicBezTo>
                <a:cubicBezTo>
                  <a:pt x="1845145" y="-59071"/>
                  <a:pt x="2000922" y="32938"/>
                  <a:pt x="2206135" y="0"/>
                </a:cubicBezTo>
                <a:cubicBezTo>
                  <a:pt x="2411348" y="-32938"/>
                  <a:pt x="2562608" y="13698"/>
                  <a:pt x="2744361" y="0"/>
                </a:cubicBezTo>
                <a:cubicBezTo>
                  <a:pt x="2926114" y="-13698"/>
                  <a:pt x="3269028" y="64154"/>
                  <a:pt x="3442280" y="0"/>
                </a:cubicBezTo>
                <a:cubicBezTo>
                  <a:pt x="3615532" y="-64154"/>
                  <a:pt x="3781600" y="43490"/>
                  <a:pt x="3927275" y="0"/>
                </a:cubicBezTo>
                <a:cubicBezTo>
                  <a:pt x="4072951" y="-43490"/>
                  <a:pt x="4315355" y="9303"/>
                  <a:pt x="4625195" y="0"/>
                </a:cubicBezTo>
                <a:cubicBezTo>
                  <a:pt x="4935035" y="-9303"/>
                  <a:pt x="5005893" y="52961"/>
                  <a:pt x="5323114" y="0"/>
                </a:cubicBezTo>
                <a:cubicBezTo>
                  <a:pt x="5346404" y="143846"/>
                  <a:pt x="5276801" y="445048"/>
                  <a:pt x="5323114" y="574137"/>
                </a:cubicBezTo>
                <a:cubicBezTo>
                  <a:pt x="5369427" y="703226"/>
                  <a:pt x="5259964" y="864919"/>
                  <a:pt x="5323114" y="1148273"/>
                </a:cubicBezTo>
                <a:cubicBezTo>
                  <a:pt x="5386264" y="1431627"/>
                  <a:pt x="5251276" y="1504476"/>
                  <a:pt x="5323114" y="1768340"/>
                </a:cubicBezTo>
                <a:cubicBezTo>
                  <a:pt x="5394952" y="2032204"/>
                  <a:pt x="5322598" y="2088331"/>
                  <a:pt x="5323114" y="2204684"/>
                </a:cubicBezTo>
                <a:cubicBezTo>
                  <a:pt x="5323630" y="2321037"/>
                  <a:pt x="5276994" y="2498901"/>
                  <a:pt x="5323114" y="2778821"/>
                </a:cubicBezTo>
                <a:cubicBezTo>
                  <a:pt x="5369234" y="3058741"/>
                  <a:pt x="5255563" y="3084111"/>
                  <a:pt x="5323114" y="3352957"/>
                </a:cubicBezTo>
                <a:cubicBezTo>
                  <a:pt x="5390665" y="3621803"/>
                  <a:pt x="5315446" y="3689682"/>
                  <a:pt x="5323114" y="3927094"/>
                </a:cubicBezTo>
                <a:cubicBezTo>
                  <a:pt x="5330782" y="4164506"/>
                  <a:pt x="5268516" y="4405898"/>
                  <a:pt x="5323114" y="4593092"/>
                </a:cubicBezTo>
                <a:cubicBezTo>
                  <a:pt x="5021834" y="4646084"/>
                  <a:pt x="4890659" y="4540606"/>
                  <a:pt x="4678426" y="4593092"/>
                </a:cubicBezTo>
                <a:cubicBezTo>
                  <a:pt x="4466193" y="4645578"/>
                  <a:pt x="4462373" y="4567029"/>
                  <a:pt x="4246662" y="4593092"/>
                </a:cubicBezTo>
                <a:cubicBezTo>
                  <a:pt x="4030951" y="4619155"/>
                  <a:pt x="3922045" y="4535353"/>
                  <a:pt x="3761667" y="4593092"/>
                </a:cubicBezTo>
                <a:cubicBezTo>
                  <a:pt x="3601289" y="4650831"/>
                  <a:pt x="3401379" y="4587141"/>
                  <a:pt x="3063748" y="4593092"/>
                </a:cubicBezTo>
                <a:cubicBezTo>
                  <a:pt x="2726117" y="4599043"/>
                  <a:pt x="2649506" y="4578865"/>
                  <a:pt x="2472291" y="4593092"/>
                </a:cubicBezTo>
                <a:cubicBezTo>
                  <a:pt x="2295076" y="4607319"/>
                  <a:pt x="2202891" y="4564276"/>
                  <a:pt x="1987296" y="4593092"/>
                </a:cubicBezTo>
                <a:cubicBezTo>
                  <a:pt x="1771702" y="4621908"/>
                  <a:pt x="1543828" y="4546650"/>
                  <a:pt x="1395839" y="4593092"/>
                </a:cubicBezTo>
                <a:cubicBezTo>
                  <a:pt x="1247850" y="4639534"/>
                  <a:pt x="1069573" y="4581927"/>
                  <a:pt x="964075" y="4593092"/>
                </a:cubicBezTo>
                <a:cubicBezTo>
                  <a:pt x="858577" y="4604257"/>
                  <a:pt x="644980" y="4544868"/>
                  <a:pt x="532311" y="4593092"/>
                </a:cubicBezTo>
                <a:cubicBezTo>
                  <a:pt x="419642" y="4641316"/>
                  <a:pt x="196654" y="4554036"/>
                  <a:pt x="0" y="4593092"/>
                </a:cubicBezTo>
                <a:cubicBezTo>
                  <a:pt x="-26024" y="4405453"/>
                  <a:pt x="54000" y="4320187"/>
                  <a:pt x="0" y="4110817"/>
                </a:cubicBezTo>
                <a:cubicBezTo>
                  <a:pt x="-54000" y="3901448"/>
                  <a:pt x="2411" y="3598315"/>
                  <a:pt x="0" y="3444819"/>
                </a:cubicBezTo>
                <a:cubicBezTo>
                  <a:pt x="-2411" y="3291323"/>
                  <a:pt x="23663" y="3139802"/>
                  <a:pt x="0" y="2916613"/>
                </a:cubicBezTo>
                <a:cubicBezTo>
                  <a:pt x="-23663" y="2693424"/>
                  <a:pt x="19009" y="2628265"/>
                  <a:pt x="0" y="2480270"/>
                </a:cubicBezTo>
                <a:cubicBezTo>
                  <a:pt x="-19009" y="2332275"/>
                  <a:pt x="28335" y="2111741"/>
                  <a:pt x="0" y="1860202"/>
                </a:cubicBezTo>
                <a:cubicBezTo>
                  <a:pt x="-28335" y="1608663"/>
                  <a:pt x="15259" y="1609810"/>
                  <a:pt x="0" y="1377928"/>
                </a:cubicBezTo>
                <a:cubicBezTo>
                  <a:pt x="-15259" y="1146046"/>
                  <a:pt x="15129" y="912091"/>
                  <a:pt x="0" y="757860"/>
                </a:cubicBezTo>
                <a:cubicBezTo>
                  <a:pt x="-15129" y="603629"/>
                  <a:pt x="78631" y="358031"/>
                  <a:pt x="0" y="0"/>
                </a:cubicBezTo>
                <a:close/>
              </a:path>
            </a:pathLst>
          </a:custGeom>
          <a:ln w="22225">
            <a:solidFill>
              <a:srgbClr val="1109B7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en-US" sz="2000" dirty="0" err="1"/>
              <a:t>Preparación</a:t>
            </a:r>
            <a:r>
              <a:rPr lang="en-US" sz="2000" dirty="0"/>
              <a:t> </a:t>
            </a:r>
            <a:r>
              <a:rPr lang="en-US" sz="2000" dirty="0" err="1"/>
              <a:t>Libreta</a:t>
            </a:r>
            <a:r>
              <a:rPr lang="en-US" sz="2000" dirty="0"/>
              <a:t> </a:t>
            </a:r>
            <a:r>
              <a:rPr lang="en-US" sz="2000" dirty="0" err="1"/>
              <a:t>Laboratorio</a:t>
            </a:r>
            <a:endParaRPr lang="en-US" sz="2000" dirty="0"/>
          </a:p>
          <a:p>
            <a:r>
              <a:rPr lang="es-PR" sz="2000" dirty="0"/>
              <a:t>La libreta debe incluir lo siguiente:</a:t>
            </a:r>
          </a:p>
          <a:p>
            <a:pPr lvl="1"/>
            <a:r>
              <a:rPr lang="es-PR" sz="1600" dirty="0"/>
              <a:t>Página de portada (Nombre, Núm. Estudiante, Curso)</a:t>
            </a:r>
          </a:p>
          <a:p>
            <a:pPr lvl="1"/>
            <a:r>
              <a:rPr lang="es-PR" sz="1600" dirty="0"/>
              <a:t>Índice (Título, Fecha y Página).</a:t>
            </a:r>
          </a:p>
          <a:p>
            <a:pPr lvl="1"/>
            <a:r>
              <a:rPr lang="es-PR" sz="1600" dirty="0"/>
              <a:t>Cada experimento debe de tener:  </a:t>
            </a:r>
          </a:p>
          <a:p>
            <a:pPr lvl="2"/>
            <a:r>
              <a:rPr lang="es-PR" sz="1200" dirty="0"/>
              <a:t>(I) Título</a:t>
            </a:r>
          </a:p>
          <a:p>
            <a:pPr lvl="2"/>
            <a:r>
              <a:rPr lang="es-PR" sz="1200" dirty="0"/>
              <a:t>(II) Objetivos</a:t>
            </a:r>
          </a:p>
          <a:p>
            <a:pPr lvl="2"/>
            <a:r>
              <a:rPr lang="es-PR" sz="1200" dirty="0"/>
              <a:t>(III) Materiales</a:t>
            </a:r>
          </a:p>
          <a:p>
            <a:pPr lvl="2"/>
            <a:r>
              <a:rPr lang="es-PR" sz="1200" dirty="0"/>
              <a:t>(IV) SDS Riesgos a la salud</a:t>
            </a:r>
          </a:p>
          <a:p>
            <a:pPr lvl="2"/>
            <a:r>
              <a:rPr lang="es-PR" sz="1200" dirty="0"/>
              <a:t>(V) Asignación Preliminar</a:t>
            </a:r>
          </a:p>
          <a:p>
            <a:pPr lvl="2"/>
            <a:r>
              <a:rPr lang="es-PR" sz="1200" dirty="0"/>
              <a:t>(VI) Resumen del procedimiento</a:t>
            </a:r>
          </a:p>
          <a:p>
            <a:pPr lvl="2"/>
            <a:r>
              <a:rPr lang="es-PR" sz="1200" dirty="0"/>
              <a:t>(VII) Datos</a:t>
            </a:r>
          </a:p>
          <a:p>
            <a:pPr lvl="2"/>
            <a:r>
              <a:rPr lang="es-PR" sz="1200" dirty="0"/>
              <a:t>(VIII) Cálculos y Análisis Estadístico</a:t>
            </a:r>
          </a:p>
          <a:p>
            <a:pPr lvl="2"/>
            <a:r>
              <a:rPr lang="es-PR" sz="1200" dirty="0"/>
              <a:t>(IX) Discusión/Conclusiones</a:t>
            </a:r>
          </a:p>
          <a:p>
            <a:pPr lvl="2"/>
            <a:r>
              <a:rPr lang="es-PR" sz="1200" dirty="0"/>
              <a:t>(X) Referencias (3)</a:t>
            </a:r>
          </a:p>
        </p:txBody>
      </p:sp>
    </p:spTree>
    <p:extLst>
      <p:ext uri="{BB962C8B-B14F-4D97-AF65-F5344CB8AC3E}">
        <p14:creationId xmlns:p14="http://schemas.microsoft.com/office/powerpoint/2010/main" val="224523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EDED0B-903A-4825-ABD5-206CA9BFF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8" y="934584"/>
            <a:ext cx="9144000" cy="477837"/>
          </a:xfrm>
        </p:spPr>
        <p:txBody>
          <a:bodyPr>
            <a:normAutofit/>
          </a:bodyPr>
          <a:lstStyle/>
          <a:p>
            <a:pPr algn="l"/>
            <a:r>
              <a:rPr lang="en-US" sz="2800" u="sng" dirty="0" err="1"/>
              <a:t>Ejemplo</a:t>
            </a:r>
            <a:r>
              <a:rPr lang="en-US" sz="2800" u="sng" dirty="0"/>
              <a:t> </a:t>
            </a:r>
            <a:r>
              <a:rPr lang="en-US" sz="2800" u="sng" dirty="0" err="1"/>
              <a:t>Preperación</a:t>
            </a:r>
            <a:r>
              <a:rPr lang="en-US" sz="2800" u="sng" dirty="0"/>
              <a:t> </a:t>
            </a:r>
            <a:r>
              <a:rPr lang="en-US" sz="2800" u="sng" dirty="0" err="1"/>
              <a:t>Libreta</a:t>
            </a:r>
            <a:r>
              <a:rPr lang="en-US" sz="2800" u="sng" dirty="0"/>
              <a:t> para un </a:t>
            </a:r>
            <a:r>
              <a:rPr lang="en-US" sz="2800" u="sng" dirty="0" err="1"/>
              <a:t>Experimento</a:t>
            </a:r>
            <a:endParaRPr lang="es-PR" sz="2800" u="sng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B4D491-7968-45F0-AA89-0B537A54BB4C}"/>
              </a:ext>
            </a:extLst>
          </p:cNvPr>
          <p:cNvGrpSpPr/>
          <p:nvPr/>
        </p:nvGrpSpPr>
        <p:grpSpPr>
          <a:xfrm>
            <a:off x="1792256" y="1412421"/>
            <a:ext cx="3705428" cy="4942115"/>
            <a:chOff x="1773206" y="1412421"/>
            <a:chExt cx="3705428" cy="4942115"/>
          </a:xfrm>
        </p:grpSpPr>
        <p:pic>
          <p:nvPicPr>
            <p:cNvPr id="3" name="Picture 2" descr="Schematic&#10;&#10;Description automatically generated with medium confidence">
              <a:extLst>
                <a:ext uri="{FF2B5EF4-FFF2-40B4-BE49-F238E27FC236}">
                  <a16:creationId xmlns:a16="http://schemas.microsoft.com/office/drawing/2014/main" id="{05C64B52-C9C8-4D3C-8BC9-E685B4951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3206" y="1412421"/>
              <a:ext cx="3705428" cy="494211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2637B7-E024-47CF-8514-59A15EC80C74}"/>
                </a:ext>
              </a:extLst>
            </p:cNvPr>
            <p:cNvSpPr/>
            <p:nvPr/>
          </p:nvSpPr>
          <p:spPr>
            <a:xfrm>
              <a:off x="2249714" y="1771650"/>
              <a:ext cx="2365829" cy="3048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9826E6-D93C-43CE-BA13-F5151CBCF05C}"/>
              </a:ext>
            </a:extLst>
          </p:cNvPr>
          <p:cNvGrpSpPr/>
          <p:nvPr/>
        </p:nvGrpSpPr>
        <p:grpSpPr>
          <a:xfrm>
            <a:off x="6096000" y="1412421"/>
            <a:ext cx="3705427" cy="4942114"/>
            <a:chOff x="6096000" y="1412421"/>
            <a:chExt cx="3705427" cy="4942114"/>
          </a:xfrm>
        </p:grpSpPr>
        <p:pic>
          <p:nvPicPr>
            <p:cNvPr id="6" name="Picture 5" descr="Schematic&#10;&#10;Description automatically generated">
              <a:extLst>
                <a:ext uri="{FF2B5EF4-FFF2-40B4-BE49-F238E27FC236}">
                  <a16:creationId xmlns:a16="http://schemas.microsoft.com/office/drawing/2014/main" id="{EEC3C52C-9C39-4BF6-B9B2-496A06A2E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412421"/>
              <a:ext cx="3705427" cy="49421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4F3CBE-EB48-4AD5-BD86-007685626B4E}"/>
                </a:ext>
              </a:extLst>
            </p:cNvPr>
            <p:cNvSpPr/>
            <p:nvPr/>
          </p:nvSpPr>
          <p:spPr>
            <a:xfrm>
              <a:off x="6655394" y="1704421"/>
              <a:ext cx="1045936" cy="13445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</p:grpSp>
    </p:spTree>
    <p:extLst>
      <p:ext uri="{BB962C8B-B14F-4D97-AF65-F5344CB8AC3E}">
        <p14:creationId xmlns:p14="http://schemas.microsoft.com/office/powerpoint/2010/main" val="3787957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381E1E1-0E33-4C0B-8E85-9D18F3660ABC}"/>
              </a:ext>
            </a:extLst>
          </p:cNvPr>
          <p:cNvGrpSpPr/>
          <p:nvPr/>
        </p:nvGrpSpPr>
        <p:grpSpPr>
          <a:xfrm>
            <a:off x="4168983" y="1175657"/>
            <a:ext cx="3879545" cy="5174343"/>
            <a:chOff x="4168983" y="1175657"/>
            <a:chExt cx="3879545" cy="5174343"/>
          </a:xfrm>
        </p:grpSpPr>
        <p:pic>
          <p:nvPicPr>
            <p:cNvPr id="6" name="Picture 5" descr="Text&#10;&#10;Description automatically generated">
              <a:extLst>
                <a:ext uri="{FF2B5EF4-FFF2-40B4-BE49-F238E27FC236}">
                  <a16:creationId xmlns:a16="http://schemas.microsoft.com/office/drawing/2014/main" id="{2E9E5BC0-8ABE-48AC-9015-10212BAE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8983" y="1175657"/>
              <a:ext cx="3879545" cy="517434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F4C29F-359E-41E6-BDB2-37CB31A31B37}"/>
                </a:ext>
              </a:extLst>
            </p:cNvPr>
            <p:cNvSpPr/>
            <p:nvPr/>
          </p:nvSpPr>
          <p:spPr>
            <a:xfrm>
              <a:off x="4629892" y="1497086"/>
              <a:ext cx="1045936" cy="13445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1A319D-1655-42D4-968B-8BF75FFE4BA8}"/>
              </a:ext>
            </a:extLst>
          </p:cNvPr>
          <p:cNvGrpSpPr/>
          <p:nvPr/>
        </p:nvGrpSpPr>
        <p:grpSpPr>
          <a:xfrm>
            <a:off x="233123" y="1175657"/>
            <a:ext cx="3879544" cy="5174342"/>
            <a:chOff x="233123" y="1175657"/>
            <a:chExt cx="3879544" cy="5174342"/>
          </a:xfrm>
        </p:grpSpPr>
        <p:pic>
          <p:nvPicPr>
            <p:cNvPr id="5" name="Picture 4" descr="A piece of paper with writing on it&#10;&#10;Description automatically generated with medium confidence">
              <a:extLst>
                <a:ext uri="{FF2B5EF4-FFF2-40B4-BE49-F238E27FC236}">
                  <a16:creationId xmlns:a16="http://schemas.microsoft.com/office/drawing/2014/main" id="{8D766954-D5C5-401D-99A8-6C9EDD5D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23" y="1175657"/>
              <a:ext cx="3879544" cy="517434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62BAA3-EC92-4977-B52F-BE157FCF6AFB}"/>
                </a:ext>
              </a:extLst>
            </p:cNvPr>
            <p:cNvSpPr/>
            <p:nvPr/>
          </p:nvSpPr>
          <p:spPr>
            <a:xfrm>
              <a:off x="600152" y="1429857"/>
              <a:ext cx="1045936" cy="13445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5BB523-F5FA-4BD3-A11A-9F30D90A22A7}"/>
              </a:ext>
            </a:extLst>
          </p:cNvPr>
          <p:cNvGrpSpPr/>
          <p:nvPr/>
        </p:nvGrpSpPr>
        <p:grpSpPr>
          <a:xfrm>
            <a:off x="8173763" y="1175657"/>
            <a:ext cx="3879545" cy="5174343"/>
            <a:chOff x="8173763" y="1175657"/>
            <a:chExt cx="3879545" cy="5174343"/>
          </a:xfrm>
        </p:grpSpPr>
        <p:pic>
          <p:nvPicPr>
            <p:cNvPr id="7" name="Picture 6" descr="A picture containing schematic&#10;&#10;Description automatically generated">
              <a:extLst>
                <a:ext uri="{FF2B5EF4-FFF2-40B4-BE49-F238E27FC236}">
                  <a16:creationId xmlns:a16="http://schemas.microsoft.com/office/drawing/2014/main" id="{0A2BAC97-699B-4473-90AE-D4CD93062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3763" y="1175657"/>
              <a:ext cx="3879545" cy="517434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66BAC17-EB97-417F-A4E5-57B81E6B16F9}"/>
                </a:ext>
              </a:extLst>
            </p:cNvPr>
            <p:cNvSpPr/>
            <p:nvPr/>
          </p:nvSpPr>
          <p:spPr>
            <a:xfrm>
              <a:off x="8585204" y="1429857"/>
              <a:ext cx="1045936" cy="13445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61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7141-E5BC-40D3-BCC4-D295745B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913428"/>
            <a:ext cx="77343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Sistema de Unidades de Medidas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8B820-78CE-49A3-A6EA-DD7E74F0BFF0}"/>
              </a:ext>
            </a:extLst>
          </p:cNvPr>
          <p:cNvSpPr txBox="1"/>
          <p:nvPr/>
        </p:nvSpPr>
        <p:spPr>
          <a:xfrm>
            <a:off x="161925" y="1643063"/>
            <a:ext cx="552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1) Sistema Inglés 	2) Sistema Internacional de Unidades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B106AE-4FA1-42C7-8C94-1FED8FD5F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51581"/>
              </p:ext>
            </p:extLst>
          </p:nvPr>
        </p:nvGraphicFramePr>
        <p:xfrm>
          <a:off x="946150" y="2539188"/>
          <a:ext cx="1025525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925">
                  <a:extLst>
                    <a:ext uri="{9D8B030D-6E8A-4147-A177-3AD203B41FA5}">
                      <a16:colId xmlns:a16="http://schemas.microsoft.com/office/drawing/2014/main" val="3220995768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404203127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880459422"/>
                    </a:ext>
                  </a:extLst>
                </a:gridCol>
                <a:gridCol w="5286376">
                  <a:extLst>
                    <a:ext uri="{9D8B030D-6E8A-4147-A177-3AD203B41FA5}">
                      <a16:colId xmlns:a16="http://schemas.microsoft.com/office/drawing/2014/main" val="1904709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Medida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Símbolo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Sistema Inglés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distancia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pie (ft, ‘), pulgadas (in, “), yardas (yd), milla (mi)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masa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kilogramo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gramos (g), libra (lb), toneladas (ton)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6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temperatura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Kelvin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°F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4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tiempo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segundo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8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metro cúbico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</a:t>
                      </a:r>
                      <a:r>
                        <a:rPr lang="es-PR" baseline="30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litro (L), galón (gal)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6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cantidad de substancia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0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energía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Joule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kg*m</a:t>
                      </a:r>
                      <a:r>
                        <a:rPr lang="es-PR" strike="noStrike" baseline="30000" dirty="0"/>
                        <a:t>2</a:t>
                      </a:r>
                      <a:r>
                        <a:rPr lang="es-PR" dirty="0"/>
                        <a:t>/s</a:t>
                      </a:r>
                      <a:r>
                        <a:rPr lang="es-PR" baseline="30000" dirty="0"/>
                        <a:t>2</a:t>
                      </a:r>
                      <a:endParaRPr lang="es-P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Ergio (g*cm</a:t>
                      </a:r>
                      <a:r>
                        <a:rPr lang="es-PR" baseline="30000" dirty="0"/>
                        <a:t>2</a:t>
                      </a:r>
                      <a:r>
                        <a:rPr lang="es-PR" dirty="0"/>
                        <a:t>/s</a:t>
                      </a:r>
                      <a:r>
                        <a:rPr lang="es-PR" baseline="30000" dirty="0"/>
                        <a:t>2</a:t>
                      </a:r>
                      <a:r>
                        <a:rPr lang="es-P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604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27A0C0-F0D9-4FE3-860E-013D9ADAD5A5}"/>
              </a:ext>
            </a:extLst>
          </p:cNvPr>
          <p:cNvSpPr txBox="1"/>
          <p:nvPr/>
        </p:nvSpPr>
        <p:spPr>
          <a:xfrm>
            <a:off x="485775" y="2105998"/>
            <a:ext cx="98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Tabla 1: Unidades de medidas en Sistema Internacional de medidas y su equivalente en sistema inglés.</a:t>
            </a:r>
          </a:p>
        </p:txBody>
      </p:sp>
    </p:spTree>
    <p:extLst>
      <p:ext uri="{BB962C8B-B14F-4D97-AF65-F5344CB8AC3E}">
        <p14:creationId xmlns:p14="http://schemas.microsoft.com/office/powerpoint/2010/main" val="46027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7141-E5BC-40D3-BCC4-D295745B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913428"/>
            <a:ext cx="77343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Sistema de Unidades de Medidas- prefijos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B106AE-4FA1-42C7-8C94-1FED8FD5F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13938"/>
              </p:ext>
            </p:extLst>
          </p:nvPr>
        </p:nvGraphicFramePr>
        <p:xfrm>
          <a:off x="184150" y="1873488"/>
          <a:ext cx="5279715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627">
                  <a:extLst>
                    <a:ext uri="{9D8B030D-6E8A-4147-A177-3AD203B41FA5}">
                      <a16:colId xmlns:a16="http://schemas.microsoft.com/office/drawing/2014/main" val="3220995768"/>
                    </a:ext>
                  </a:extLst>
                </a:gridCol>
                <a:gridCol w="1290776">
                  <a:extLst>
                    <a:ext uri="{9D8B030D-6E8A-4147-A177-3AD203B41FA5}">
                      <a16:colId xmlns:a16="http://schemas.microsoft.com/office/drawing/2014/main" val="4042031272"/>
                    </a:ext>
                  </a:extLst>
                </a:gridCol>
                <a:gridCol w="2726312">
                  <a:extLst>
                    <a:ext uri="{9D8B030D-6E8A-4147-A177-3AD203B41FA5}">
                      <a16:colId xmlns:a16="http://schemas.microsoft.com/office/drawing/2014/main" val="288045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prefijo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símbolo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notación científica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tera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12</a:t>
                      </a:r>
                      <a:r>
                        <a:rPr lang="es-PR" dirty="0"/>
                        <a:t> = 1,000,000,000,000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giga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9</a:t>
                      </a:r>
                      <a:r>
                        <a:rPr lang="es-PR" dirty="0"/>
                        <a:t> = 1,000,000,000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6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6</a:t>
                      </a:r>
                      <a:r>
                        <a:rPr lang="es-PR" dirty="0"/>
                        <a:t> = 1,000,000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4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kilo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3</a:t>
                      </a:r>
                      <a:r>
                        <a:rPr lang="es-PR" dirty="0"/>
                        <a:t> = 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8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hecto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2</a:t>
                      </a:r>
                      <a:r>
                        <a:rPr lang="es-PR" dirty="0"/>
                        <a:t> = 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0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 err="1"/>
                        <a:t>deca</a:t>
                      </a:r>
                      <a:endParaRPr lang="es-P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 =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604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27A0C0-F0D9-4FE3-860E-013D9ADAD5A5}"/>
              </a:ext>
            </a:extLst>
          </p:cNvPr>
          <p:cNvSpPr txBox="1"/>
          <p:nvPr/>
        </p:nvSpPr>
        <p:spPr>
          <a:xfrm>
            <a:off x="114300" y="1504156"/>
            <a:ext cx="5279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Tabla 2: Sistema de prefijos en unidades de medidas.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E4419E0E-7453-448A-90B1-FD2F636DD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612230"/>
              </p:ext>
            </p:extLst>
          </p:nvPr>
        </p:nvGraphicFramePr>
        <p:xfrm>
          <a:off x="5740399" y="1619488"/>
          <a:ext cx="6267451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276">
                  <a:extLst>
                    <a:ext uri="{9D8B030D-6E8A-4147-A177-3AD203B41FA5}">
                      <a16:colId xmlns:a16="http://schemas.microsoft.com/office/drawing/2014/main" val="3220995768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4042031272"/>
                    </a:ext>
                  </a:extLst>
                </a:gridCol>
                <a:gridCol w="3663950">
                  <a:extLst>
                    <a:ext uri="{9D8B030D-6E8A-4147-A177-3AD203B41FA5}">
                      <a16:colId xmlns:a16="http://schemas.microsoft.com/office/drawing/2014/main" val="288045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prefijo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símbolo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notación científica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 err="1"/>
                        <a:t>deci</a:t>
                      </a:r>
                      <a:endParaRPr lang="es-P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-1</a:t>
                      </a:r>
                      <a:r>
                        <a:rPr lang="es-PR" dirty="0"/>
                        <a:t> = 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 err="1"/>
                        <a:t>centi</a:t>
                      </a:r>
                      <a:endParaRPr lang="es-P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-2</a:t>
                      </a:r>
                      <a:r>
                        <a:rPr lang="es-PR" dirty="0"/>
                        <a:t> = 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6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mili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-3</a:t>
                      </a:r>
                      <a:r>
                        <a:rPr lang="es-PR" dirty="0"/>
                        <a:t> = 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4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micro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-6</a:t>
                      </a:r>
                      <a:r>
                        <a:rPr lang="es-PR" dirty="0"/>
                        <a:t> = 0.000001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8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-9</a:t>
                      </a:r>
                      <a:r>
                        <a:rPr lang="es-PR" dirty="0"/>
                        <a:t> = 0.000000001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0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-12</a:t>
                      </a:r>
                      <a:r>
                        <a:rPr lang="es-PR" dirty="0"/>
                        <a:t> = 0.000000000001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6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Angstrom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10^-10 = 0.0000000001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 err="1"/>
                        <a:t>femto</a:t>
                      </a:r>
                      <a:endParaRPr lang="es-P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-15</a:t>
                      </a:r>
                      <a:r>
                        <a:rPr lang="es-PR" dirty="0"/>
                        <a:t> = 0.000000000000001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08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atto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10</a:t>
                      </a:r>
                      <a:r>
                        <a:rPr lang="es-PR" baseline="30000" dirty="0"/>
                        <a:t>-18</a:t>
                      </a:r>
                      <a:r>
                        <a:rPr lang="es-PR" dirty="0"/>
                        <a:t> = 0.000000000000000001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25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B2AC934-E1E6-4356-8D67-E4E19AD018DA}"/>
              </a:ext>
            </a:extLst>
          </p:cNvPr>
          <p:cNvSpPr txBox="1"/>
          <p:nvPr/>
        </p:nvSpPr>
        <p:spPr>
          <a:xfrm>
            <a:off x="114300" y="4564717"/>
            <a:ext cx="5279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u="sng" dirty="0">
                <a:solidFill>
                  <a:srgbClr val="00B050"/>
                </a:solidFill>
              </a:rPr>
              <a:t>Ejemplo 1:</a:t>
            </a:r>
            <a:r>
              <a:rPr lang="es-PR" dirty="0">
                <a:solidFill>
                  <a:srgbClr val="00B050"/>
                </a:solidFill>
              </a:rPr>
              <a:t> Una persona camina 1.6 km. Esto</a:t>
            </a:r>
          </a:p>
          <a:p>
            <a:r>
              <a:rPr lang="es-PR" dirty="0">
                <a:solidFill>
                  <a:srgbClr val="00B050"/>
                </a:solidFill>
              </a:rPr>
              <a:t>Representa _________ metros.</a:t>
            </a:r>
          </a:p>
          <a:p>
            <a:endParaRPr lang="es-PR" dirty="0">
              <a:solidFill>
                <a:srgbClr val="00B050"/>
              </a:solidFill>
            </a:endParaRPr>
          </a:p>
          <a:p>
            <a:r>
              <a:rPr lang="es-PR" dirty="0">
                <a:solidFill>
                  <a:srgbClr val="00B050"/>
                </a:solidFill>
              </a:rPr>
              <a:t>Ejemplo 2: La emisora de radio FM que más escucho se sintoniza en _____ MHz que equivale a ____ Hz.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19E87-1502-4D62-9DDF-9E994032E6DB}"/>
              </a:ext>
            </a:extLst>
          </p:cNvPr>
          <p:cNvSpPr txBox="1"/>
          <p:nvPr/>
        </p:nvSpPr>
        <p:spPr>
          <a:xfrm>
            <a:off x="5740398" y="5327888"/>
            <a:ext cx="6267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u="sng" dirty="0">
                <a:solidFill>
                  <a:srgbClr val="00B050"/>
                </a:solidFill>
              </a:rPr>
              <a:t>Ejemplo 2:</a:t>
            </a:r>
            <a:r>
              <a:rPr lang="es-PR" dirty="0">
                <a:solidFill>
                  <a:srgbClr val="00B050"/>
                </a:solidFill>
              </a:rPr>
              <a:t> Un cabello humano mide cerca de 1 µm de diámetro. Esto representa __________ metros.</a:t>
            </a:r>
          </a:p>
          <a:p>
            <a:endParaRPr lang="es-PR" dirty="0">
              <a:solidFill>
                <a:srgbClr val="00B050"/>
              </a:solidFill>
            </a:endParaRPr>
          </a:p>
          <a:p>
            <a:r>
              <a:rPr lang="es-PR" dirty="0">
                <a:solidFill>
                  <a:srgbClr val="00B050"/>
                </a:solidFill>
              </a:rPr>
              <a:t>Ejemplo 3: Una milla de distancia son 1600 m que son____ km.</a:t>
            </a:r>
          </a:p>
        </p:txBody>
      </p:sp>
    </p:spTree>
    <p:extLst>
      <p:ext uri="{BB962C8B-B14F-4D97-AF65-F5344CB8AC3E}">
        <p14:creationId xmlns:p14="http://schemas.microsoft.com/office/powerpoint/2010/main" val="217158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B529-D820-444C-8A75-041497BA0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" y="90390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Análisis Dimensional y Factores de Conversión de Unidades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E15E6F0-44CE-4047-8E9D-80668A6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501178"/>
              </p:ext>
            </p:extLst>
          </p:nvPr>
        </p:nvGraphicFramePr>
        <p:xfrm>
          <a:off x="774698" y="1826658"/>
          <a:ext cx="871220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060">
                  <a:extLst>
                    <a:ext uri="{9D8B030D-6E8A-4147-A177-3AD203B41FA5}">
                      <a16:colId xmlns:a16="http://schemas.microsoft.com/office/drawing/2014/main" val="2400407005"/>
                    </a:ext>
                  </a:extLst>
                </a:gridCol>
                <a:gridCol w="2692071">
                  <a:extLst>
                    <a:ext uri="{9D8B030D-6E8A-4147-A177-3AD203B41FA5}">
                      <a16:colId xmlns:a16="http://schemas.microsoft.com/office/drawing/2014/main" val="1438345742"/>
                    </a:ext>
                  </a:extLst>
                </a:gridCol>
                <a:gridCol w="2692071">
                  <a:extLst>
                    <a:ext uri="{9D8B030D-6E8A-4147-A177-3AD203B41FA5}">
                      <a16:colId xmlns:a16="http://schemas.microsoft.com/office/drawing/2014/main" val="302623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R" dirty="0"/>
                        <a:t>Distancia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Masa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Volumen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0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1 pulgada = 2.54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onza = 28.35 gramos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pulgada</a:t>
                      </a:r>
                      <a:r>
                        <a:rPr lang="es-PR" baseline="30000" dirty="0"/>
                        <a:t>3</a:t>
                      </a:r>
                      <a:r>
                        <a:rPr lang="es-PR" dirty="0"/>
                        <a:t> = 16.39 cm</a:t>
                      </a:r>
                      <a:r>
                        <a:rPr lang="es-PR" baseline="30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7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1 pie = 12 pulgadas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libra = 453.6 gramos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pie</a:t>
                      </a:r>
                      <a:r>
                        <a:rPr lang="es-PR" baseline="30000" dirty="0"/>
                        <a:t>3</a:t>
                      </a:r>
                      <a:r>
                        <a:rPr lang="es-PR" baseline="0" dirty="0"/>
                        <a:t> = 28.32 litros</a:t>
                      </a:r>
                      <a:endParaRPr lang="es-PR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4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1 milla = 1,609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kg = 2.205 libras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litro = 1000 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2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1 yarda = 3 pies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tonelada = 2,000 libras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litro = 1 dm</a:t>
                      </a:r>
                      <a:r>
                        <a:rPr lang="es-PR" baseline="30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44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dirty="0"/>
                        <a:t>1 metro = 39.4 pulgadas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libra = 453.6 gramos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1 galón = 3.785 litros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171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33FF04-BE69-4D61-AAB3-F872953301F3}"/>
              </a:ext>
            </a:extLst>
          </p:cNvPr>
          <p:cNvSpPr txBox="1"/>
          <p:nvPr/>
        </p:nvSpPr>
        <p:spPr>
          <a:xfrm>
            <a:off x="609600" y="1448872"/>
            <a:ext cx="685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Tabla 3: Factores de Conversión unidades de distancia, masa y volumen</a:t>
            </a:r>
          </a:p>
        </p:txBody>
      </p:sp>
    </p:spTree>
    <p:extLst>
      <p:ext uri="{BB962C8B-B14F-4D97-AF65-F5344CB8AC3E}">
        <p14:creationId xmlns:p14="http://schemas.microsoft.com/office/powerpoint/2010/main" val="3939979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1EAA-89F0-471A-8295-8128AED6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86580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Ejemplos para uso factores de conversión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220BB-C501-45C0-B007-3C926FE9B5D7}"/>
              </a:ext>
            </a:extLst>
          </p:cNvPr>
          <p:cNvSpPr txBox="1"/>
          <p:nvPr/>
        </p:nvSpPr>
        <p:spPr>
          <a:xfrm>
            <a:off x="161925" y="1504950"/>
            <a:ext cx="51088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Ejemplo 4: Convierta los siguientes valores a metros:</a:t>
            </a:r>
          </a:p>
          <a:p>
            <a:pPr marL="342900" indent="-342900">
              <a:buAutoNum type="alphaLcParenR"/>
            </a:pPr>
            <a:r>
              <a:rPr lang="es-PR" dirty="0"/>
              <a:t>1.5 km</a:t>
            </a:r>
          </a:p>
          <a:p>
            <a:pPr marL="342900" indent="-342900">
              <a:buAutoNum type="alphaLcParenR"/>
            </a:pPr>
            <a:r>
              <a:rPr lang="es-PR" dirty="0"/>
              <a:t>25 pies</a:t>
            </a:r>
          </a:p>
          <a:p>
            <a:pPr marL="342900" indent="-342900">
              <a:buAutoNum type="alphaLcParenR"/>
            </a:pPr>
            <a:r>
              <a:rPr lang="es-PR" dirty="0"/>
              <a:t>3.6 millas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8D9CE2-5FBA-4A1C-9D38-278752E52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99967"/>
              </p:ext>
            </p:extLst>
          </p:nvPr>
        </p:nvGraphicFramePr>
        <p:xfrm>
          <a:off x="384175" y="2798584"/>
          <a:ext cx="3740150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27200" imgH="1828800" progId="Equation.DSMT4">
                  <p:embed/>
                </p:oleObj>
              </mc:Choice>
              <mc:Fallback>
                <p:oleObj name="Equation" r:id="rId2" imgW="2527200" imgH="18288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B8D9CE2-5FBA-4A1C-9D38-278752E525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4175" y="2798584"/>
                        <a:ext cx="3740150" cy="270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90FCBC-AB34-4CF1-9F51-327B5B2C78EB}"/>
              </a:ext>
            </a:extLst>
          </p:cNvPr>
          <p:cNvSpPr txBox="1"/>
          <p:nvPr/>
        </p:nvSpPr>
        <p:spPr>
          <a:xfrm>
            <a:off x="6391275" y="1504949"/>
            <a:ext cx="5468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Ejemplo 5: Convierta los siguientes valores a kilogramos:</a:t>
            </a:r>
          </a:p>
          <a:p>
            <a:pPr marL="342900" indent="-342900">
              <a:buAutoNum type="alphaLcParenR"/>
            </a:pPr>
            <a:r>
              <a:rPr lang="es-PR" dirty="0"/>
              <a:t>253.6 g</a:t>
            </a:r>
          </a:p>
          <a:p>
            <a:pPr marL="342900" indent="-342900">
              <a:buAutoNum type="alphaLcParenR"/>
            </a:pPr>
            <a:r>
              <a:rPr lang="es-PR" dirty="0"/>
              <a:t>1485 libras</a:t>
            </a:r>
          </a:p>
          <a:p>
            <a:pPr marL="342900" indent="-342900">
              <a:buAutoNum type="alphaLcParenR"/>
            </a:pPr>
            <a:r>
              <a:rPr lang="es-PR" dirty="0"/>
              <a:t>Su peso en libras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1429F35-1302-4A3E-9999-E3D0FD0D7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908729"/>
              </p:ext>
            </p:extLst>
          </p:nvPr>
        </p:nvGraphicFramePr>
        <p:xfrm>
          <a:off x="7140253" y="2735195"/>
          <a:ext cx="3600450" cy="2655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65360" imgH="1892160" progId="Equation.DSMT4">
                  <p:embed/>
                </p:oleObj>
              </mc:Choice>
              <mc:Fallback>
                <p:oleObj name="Equation" r:id="rId4" imgW="2565360" imgH="18921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1429F35-1302-4A3E-9999-E3D0FD0D7B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40253" y="2735195"/>
                        <a:ext cx="3600450" cy="2655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2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1EAA-89F0-471A-8295-8128AED6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86580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Ejemplos para uso factores de conversión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220BB-C501-45C0-B007-3C926FE9B5D7}"/>
              </a:ext>
            </a:extLst>
          </p:cNvPr>
          <p:cNvSpPr txBox="1"/>
          <p:nvPr/>
        </p:nvSpPr>
        <p:spPr>
          <a:xfrm>
            <a:off x="161925" y="1504950"/>
            <a:ext cx="53922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Ejemplo 6: Convierta los siguientes valores de volumen:</a:t>
            </a:r>
          </a:p>
          <a:p>
            <a:pPr marL="342900" indent="-342900">
              <a:buAutoNum type="alphaLcParenR"/>
            </a:pPr>
            <a:r>
              <a:rPr lang="es-PR" dirty="0"/>
              <a:t>250 mL en litros (L)</a:t>
            </a:r>
          </a:p>
          <a:p>
            <a:pPr marL="342900" indent="-342900">
              <a:buAutoNum type="alphaLcParenR"/>
            </a:pPr>
            <a:r>
              <a:rPr lang="es-PR" dirty="0"/>
              <a:t>2.5 L en m</a:t>
            </a:r>
            <a:r>
              <a:rPr lang="es-PR" baseline="30000" dirty="0"/>
              <a:t>3</a:t>
            </a:r>
          </a:p>
          <a:p>
            <a:pPr marL="342900" indent="-342900">
              <a:buAutoNum type="alphaLcParenR"/>
            </a:pPr>
            <a:r>
              <a:rPr lang="es-PR" dirty="0"/>
              <a:t>3.2 m</a:t>
            </a:r>
            <a:r>
              <a:rPr lang="es-PR" baseline="30000" dirty="0"/>
              <a:t>3</a:t>
            </a:r>
            <a:r>
              <a:rPr lang="es-PR" dirty="0"/>
              <a:t> en pie</a:t>
            </a:r>
            <a:r>
              <a:rPr lang="es-PR" baseline="30000" dirty="0"/>
              <a:t>3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8D9CE2-5FBA-4A1C-9D38-278752E52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440347"/>
              </p:ext>
            </p:extLst>
          </p:nvPr>
        </p:nvGraphicFramePr>
        <p:xfrm>
          <a:off x="2970758" y="2008981"/>
          <a:ext cx="5468593" cy="3848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1000" imgH="1955520" progId="Equation.DSMT4">
                  <p:embed/>
                </p:oleObj>
              </mc:Choice>
              <mc:Fallback>
                <p:oleObj name="Equation" r:id="rId2" imgW="2781000" imgH="19555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B8D9CE2-5FBA-4A1C-9D38-278752E525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70758" y="2008981"/>
                        <a:ext cx="5468593" cy="3848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4132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1EAA-89F0-471A-8295-8128AED6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86580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Ejemplos para uso factores de conversión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220BB-C501-45C0-B007-3C926FE9B5D7}"/>
              </a:ext>
            </a:extLst>
          </p:cNvPr>
          <p:cNvSpPr txBox="1"/>
          <p:nvPr/>
        </p:nvSpPr>
        <p:spPr>
          <a:xfrm>
            <a:off x="161925" y="1504950"/>
            <a:ext cx="70682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Ejemplo 7: Convierta los siguientes valores a las unidades que le solicitan:</a:t>
            </a:r>
          </a:p>
          <a:p>
            <a:pPr marL="342900" indent="-342900">
              <a:buAutoNum type="alphaLcParenR"/>
            </a:pPr>
            <a:r>
              <a:rPr lang="es-PR" dirty="0"/>
              <a:t>0.75 kg*m</a:t>
            </a:r>
            <a:r>
              <a:rPr lang="es-PR" baseline="30000" dirty="0"/>
              <a:t>2</a:t>
            </a:r>
            <a:r>
              <a:rPr lang="es-PR" dirty="0"/>
              <a:t>/s</a:t>
            </a:r>
            <a:r>
              <a:rPr lang="es-PR" baseline="30000" dirty="0"/>
              <a:t>2</a:t>
            </a:r>
            <a:r>
              <a:rPr lang="es-PR" dirty="0"/>
              <a:t> a ________ g*cm</a:t>
            </a:r>
            <a:r>
              <a:rPr lang="es-PR" baseline="30000" dirty="0"/>
              <a:t>2</a:t>
            </a:r>
            <a:r>
              <a:rPr lang="es-PR" dirty="0"/>
              <a:t>/s</a:t>
            </a:r>
            <a:r>
              <a:rPr lang="es-PR" baseline="30000" dirty="0"/>
              <a:t>2</a:t>
            </a:r>
          </a:p>
          <a:p>
            <a:pPr marL="342900" indent="-342900">
              <a:buAutoNum type="alphaLcParenR"/>
            </a:pPr>
            <a:endParaRPr lang="es-PR" baseline="30000" dirty="0"/>
          </a:p>
          <a:p>
            <a:pPr marL="342900" indent="-342900">
              <a:buAutoNum type="alphaLcParenR"/>
            </a:pPr>
            <a:r>
              <a:rPr lang="es-PR" dirty="0"/>
              <a:t>65 mi/</a:t>
            </a:r>
            <a:r>
              <a:rPr lang="es-PR" dirty="0" err="1"/>
              <a:t>hr</a:t>
            </a:r>
            <a:r>
              <a:rPr lang="es-PR" dirty="0"/>
              <a:t> en ____ km/s</a:t>
            </a:r>
            <a:endParaRPr lang="es-PR" baseline="30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8D9CE2-5FBA-4A1C-9D38-278752E52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792924"/>
              </p:ext>
            </p:extLst>
          </p:nvPr>
        </p:nvGraphicFramePr>
        <p:xfrm>
          <a:off x="990600" y="2873375"/>
          <a:ext cx="7372350" cy="274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76360" imgH="1218960" progId="Equation.DSMT4">
                  <p:embed/>
                </p:oleObj>
              </mc:Choice>
              <mc:Fallback>
                <p:oleObj name="Equation" r:id="rId2" imgW="3276360" imgH="12189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B8D9CE2-5FBA-4A1C-9D38-278752E525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0600" y="2873375"/>
                        <a:ext cx="7372350" cy="2744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6922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1EAA-89F0-471A-8295-8128AED6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86580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Ejemplos para uso factores de conversión de temperatura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220BB-C501-45C0-B007-3C926FE9B5D7}"/>
              </a:ext>
            </a:extLst>
          </p:cNvPr>
          <p:cNvSpPr txBox="1"/>
          <p:nvPr/>
        </p:nvSpPr>
        <p:spPr>
          <a:xfrm>
            <a:off x="161925" y="1504950"/>
            <a:ext cx="59268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Ejemplo 8: Convierta los siguientes valores de temperatura:</a:t>
            </a:r>
          </a:p>
          <a:p>
            <a:pPr marL="342900" indent="-342900">
              <a:buAutoNum type="alphaLcParenR"/>
            </a:pPr>
            <a:r>
              <a:rPr lang="es-PR" dirty="0"/>
              <a:t>25 °C a Kelvin</a:t>
            </a:r>
            <a:endParaRPr lang="es-PR" baseline="30000" dirty="0"/>
          </a:p>
          <a:p>
            <a:pPr marL="342900" indent="-342900">
              <a:buAutoNum type="alphaLcParenR"/>
            </a:pPr>
            <a:endParaRPr lang="es-PR" baseline="30000" dirty="0"/>
          </a:p>
          <a:p>
            <a:pPr marL="342900" indent="-342900">
              <a:buAutoNum type="alphaLcParenR"/>
            </a:pPr>
            <a:r>
              <a:rPr lang="es-PR" dirty="0"/>
              <a:t>37 °C  a </a:t>
            </a:r>
            <a:r>
              <a:rPr lang="es-PR" dirty="0" err="1"/>
              <a:t>Farenheit</a:t>
            </a:r>
            <a:r>
              <a:rPr lang="es-PR" dirty="0"/>
              <a:t> (°F)</a:t>
            </a:r>
            <a:endParaRPr lang="es-PR" baseline="30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8D9CE2-5FBA-4A1C-9D38-278752E52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216742"/>
              </p:ext>
            </p:extLst>
          </p:nvPr>
        </p:nvGraphicFramePr>
        <p:xfrm>
          <a:off x="796925" y="2706688"/>
          <a:ext cx="6364288" cy="353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25600" imgH="1790640" progId="Equation.DSMT4">
                  <p:embed/>
                </p:oleObj>
              </mc:Choice>
              <mc:Fallback>
                <p:oleObj name="Equation" r:id="rId2" imgW="3225600" imgH="17906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B8D9CE2-5FBA-4A1C-9D38-278752E525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6925" y="2706688"/>
                        <a:ext cx="6364288" cy="3532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95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9A31E8-FC00-2ABB-991A-5F1EA12D0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0680" y="919480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4000"/>
              <a:t>Fuentes de error y tipos de errores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40068A-230E-E65B-8772-81BBE5F4A751}"/>
              </a:ext>
            </a:extLst>
          </p:cNvPr>
          <p:cNvSpPr txBox="1">
            <a:spLocks noChangeArrowheads="1"/>
          </p:cNvSpPr>
          <p:nvPr/>
        </p:nvSpPr>
        <p:spPr>
          <a:xfrm>
            <a:off x="589280" y="1605280"/>
            <a:ext cx="10810240" cy="495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altLang="en-PR" sz="2400" u="sng" dirty="0"/>
              <a:t>Error</a:t>
            </a:r>
            <a:r>
              <a:rPr lang="es-MX" altLang="en-PR" sz="2400" dirty="0"/>
              <a:t> = diferencia entre el valor observado y el valor verdadero (aceptado, teórico) de la cantidad física</a:t>
            </a:r>
          </a:p>
          <a:p>
            <a:pPr lvl="1"/>
            <a:r>
              <a:rPr lang="es-MX" altLang="en-PR" dirty="0"/>
              <a:t>	</a:t>
            </a:r>
            <a:r>
              <a:rPr lang="es-MX" altLang="en-PR" b="1" dirty="0"/>
              <a:t>E = X</a:t>
            </a:r>
            <a:r>
              <a:rPr lang="es-MX" altLang="en-PR" b="1" baseline="-25000" dirty="0"/>
              <a:t>?</a:t>
            </a:r>
            <a:r>
              <a:rPr lang="es-MX" altLang="en-PR" b="1" dirty="0"/>
              <a:t>  - X</a:t>
            </a:r>
            <a:r>
              <a:rPr lang="es-MX" altLang="en-PR" b="1" baseline="-25000" dirty="0"/>
              <a:t>T</a:t>
            </a:r>
            <a:endParaRPr lang="es-MX" altLang="en-PR" dirty="0"/>
          </a:p>
          <a:p>
            <a:r>
              <a:rPr lang="es-MX" altLang="en-PR" sz="2400" u="sng" dirty="0"/>
              <a:t>Clasificación </a:t>
            </a:r>
          </a:p>
          <a:p>
            <a:pPr lvl="1" algn="just"/>
            <a:r>
              <a:rPr lang="es-MX" altLang="en-PR" u="sng" dirty="0"/>
              <a:t>Errores sistemáticos </a:t>
            </a:r>
            <a:r>
              <a:rPr lang="es-MX" altLang="en-PR" dirty="0"/>
              <a:t>= tiene que ver con algún desperfecto en el equipo o el método e inclusive error personal (Determinado).</a:t>
            </a:r>
          </a:p>
          <a:p>
            <a:pPr marL="457200" lvl="1" indent="0" algn="just">
              <a:buNone/>
            </a:pPr>
            <a:endParaRPr lang="es-MX" altLang="en-PR" dirty="0"/>
          </a:p>
          <a:p>
            <a:pPr lvl="1" algn="just"/>
            <a:r>
              <a:rPr lang="es-MX" altLang="en-PR" u="sng" dirty="0"/>
              <a:t>Errores Indeterminados </a:t>
            </a:r>
            <a:r>
              <a:rPr lang="es-MX" altLang="en-PR" dirty="0"/>
              <a:t>= son inherentes en la observación, no se puede predecir su origen ni su magnitud, así que no se puede eliminar, tiene signo algebraico positivo o negativo (ambos con igual probabilidad)</a:t>
            </a:r>
            <a:endParaRPr lang="en-US" altLang="en-PR" dirty="0"/>
          </a:p>
        </p:txBody>
      </p:sp>
    </p:spTree>
    <p:extLst>
      <p:ext uri="{BB962C8B-B14F-4D97-AF65-F5344CB8AC3E}">
        <p14:creationId xmlns:p14="http://schemas.microsoft.com/office/powerpoint/2010/main" val="394741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53">
            <a:extLst>
              <a:ext uri="{FF2B5EF4-FFF2-40B4-BE49-F238E27FC236}">
                <a16:creationId xmlns:a16="http://schemas.microsoft.com/office/drawing/2014/main" id="{6DB9968B-F3DA-BEAA-255F-C08F4184D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054713"/>
              </p:ext>
            </p:extLst>
          </p:nvPr>
        </p:nvGraphicFramePr>
        <p:xfrm>
          <a:off x="2057400" y="1027905"/>
          <a:ext cx="8077200" cy="4802189"/>
        </p:xfrm>
        <a:graphic>
          <a:graphicData uri="http://schemas.openxmlformats.org/drawingml/2006/table">
            <a:tbl>
              <a:tblPr/>
              <a:tblGrid>
                <a:gridCol w="4164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3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Determinados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Indeterminados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Ejemplos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1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fricción entre partes del instrumento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condiciones ambientales (humedad, temperatura)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Humanos: paralaje, lectura errónea de una escala, reflejos lentos, uso incorrecto de cierta t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cnica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Instrumentales: falta de calibración; cambio en línea base; escape de gas en línea de vacío, no nivelar las balanzas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Cambios en voltaje, humedad, presión atmosférica, temperatura (</a:t>
                      </a:r>
                      <a:r>
                        <a:rPr kumimoji="0" lang="es-MX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Ej</a:t>
                      </a: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Si aumenta la temperatura, el brazo de la balanza se expande)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Humanos: se puede leer una escala un poco más arriba o abajo de lo verdadero sin que incluya paralaje, menisco, reflejos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Instrumentales - límite de confiabilidad del instrumento (no hay instrumento perfecto)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1">
            <a:extLst>
              <a:ext uri="{FF2B5EF4-FFF2-40B4-BE49-F238E27FC236}">
                <a16:creationId xmlns:a16="http://schemas.microsoft.com/office/drawing/2014/main" id="{3DC72C40-7F5D-87CD-7050-288181D10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72261"/>
              </p:ext>
            </p:extLst>
          </p:nvPr>
        </p:nvGraphicFramePr>
        <p:xfrm>
          <a:off x="2758440" y="1097280"/>
          <a:ext cx="6934200" cy="4430713"/>
        </p:xfrm>
        <a:graphic>
          <a:graphicData uri="http://schemas.openxmlformats.org/drawingml/2006/table">
            <a:tbl>
              <a:tblPr/>
              <a:tblGrid>
                <a:gridCol w="346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2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Determinados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Indeterminados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Características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84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 deben a desperfectos del instrumento o la técnica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 pueden eliminar usando correcciones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aparecen como fluctuaciones en la medida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 pueden identificar al cambiar la técnica experimental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 pueden identificar en fluctuaciones al azar en las medidas experimentales sucesivas, afectan reproducibilidad.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 pueden reducir y obedecen a la función de distribución de probabilidad de Gauss.  Se usan métodos estadísticos e interpretación probabilística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847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9DD1D52-88D8-4808-7725-FDC109BDDD18}"/>
              </a:ext>
            </a:extLst>
          </p:cNvPr>
          <p:cNvSpPr txBox="1">
            <a:spLocks noChangeArrowheads="1"/>
          </p:cNvSpPr>
          <p:nvPr/>
        </p:nvSpPr>
        <p:spPr>
          <a:xfrm>
            <a:off x="365760" y="1737360"/>
            <a:ext cx="5730240" cy="4160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PR" b="1" dirty="0"/>
              <a:t>Precisión</a:t>
            </a:r>
          </a:p>
          <a:p>
            <a:pPr lvl="1" algn="just"/>
            <a:r>
              <a:rPr lang="es-MX" altLang="en-PR" b="1" dirty="0"/>
              <a:t>reproducibilidad</a:t>
            </a:r>
            <a:r>
              <a:rPr lang="es-MX" altLang="en-PR" dirty="0"/>
              <a:t> que reside en un resultado numérico.</a:t>
            </a:r>
          </a:p>
          <a:p>
            <a:pPr lvl="1" algn="just"/>
            <a:r>
              <a:rPr lang="es-MX" altLang="en-PR" dirty="0"/>
              <a:t>medida del grado de incertidumbre por </a:t>
            </a:r>
            <a:r>
              <a:rPr lang="es-MX" altLang="en-PR" b="1" dirty="0"/>
              <a:t>errores indeterminados</a:t>
            </a:r>
            <a:r>
              <a:rPr lang="es-MX" altLang="en-PR" dirty="0"/>
              <a:t>.</a:t>
            </a:r>
          </a:p>
          <a:p>
            <a:pPr lvl="1" algn="just"/>
            <a:r>
              <a:rPr lang="es-MX" altLang="en-PR" dirty="0"/>
              <a:t>se puede mejorar tomando un número grande de medidas y haciendo análisis estadístico.</a:t>
            </a:r>
          </a:p>
          <a:p>
            <a:pPr lvl="1" algn="just"/>
            <a:r>
              <a:rPr lang="es-MX" altLang="en-PR" dirty="0"/>
              <a:t>se expresa como el error mismo (absoluto) o como función de la magnitud de la medida (relativa)</a:t>
            </a:r>
            <a:endParaRPr lang="en-US" altLang="en-PR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CB8B23D-C71D-CB5E-A88C-321A4A35EA45}"/>
              </a:ext>
            </a:extLst>
          </p:cNvPr>
          <p:cNvSpPr txBox="1">
            <a:spLocks noChangeArrowheads="1"/>
          </p:cNvSpPr>
          <p:nvPr/>
        </p:nvSpPr>
        <p:spPr>
          <a:xfrm>
            <a:off x="6598920" y="1737360"/>
            <a:ext cx="5227320" cy="39013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altLang="en-PR" b="1" dirty="0"/>
              <a:t>Exactitud</a:t>
            </a:r>
            <a:r>
              <a:rPr lang="es-MX" altLang="en-PR" dirty="0"/>
              <a:t> - medida o índice de cuán cerca está el valor medido del </a:t>
            </a:r>
            <a:r>
              <a:rPr lang="es-MX" altLang="en-PR" b="1" dirty="0"/>
              <a:t>verdadero</a:t>
            </a:r>
            <a:r>
              <a:rPr lang="es-MX" altLang="en-PR" dirty="0"/>
              <a:t> (si se conoce el real). </a:t>
            </a:r>
          </a:p>
          <a:p>
            <a:pPr lvl="1" algn="just"/>
            <a:r>
              <a:rPr lang="es-MX" altLang="en-PR" dirty="0"/>
              <a:t>Debido a que el valor verdadero (real) no se conoce, usaremos el promedio aritmético de una serie de determinaciones como el valor verdadero.</a:t>
            </a:r>
            <a:endParaRPr lang="en-US" altLang="en-P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81492D-D0EF-A3D2-8836-9C804AF8A750}"/>
              </a:ext>
            </a:extLst>
          </p:cNvPr>
          <p:cNvSpPr txBox="1"/>
          <p:nvPr/>
        </p:nvSpPr>
        <p:spPr>
          <a:xfrm>
            <a:off x="4229100" y="96012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3200" dirty="0">
                <a:solidFill>
                  <a:srgbClr val="00B050"/>
                </a:solidFill>
              </a:rPr>
              <a:t>Precisión vs Exactitud</a:t>
            </a:r>
          </a:p>
        </p:txBody>
      </p:sp>
    </p:spTree>
    <p:extLst>
      <p:ext uri="{BB962C8B-B14F-4D97-AF65-F5344CB8AC3E}">
        <p14:creationId xmlns:p14="http://schemas.microsoft.com/office/powerpoint/2010/main" val="1575959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A22E141-AE77-6B25-10AC-462BD469B6E7}"/>
              </a:ext>
            </a:extLst>
          </p:cNvPr>
          <p:cNvSpPr txBox="1">
            <a:spLocks noChangeArrowheads="1"/>
          </p:cNvSpPr>
          <p:nvPr/>
        </p:nvSpPr>
        <p:spPr>
          <a:xfrm>
            <a:off x="601979" y="1619225"/>
            <a:ext cx="4914900" cy="47558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PR" i="1" dirty="0"/>
              <a:t>Pedazo de metal que mide 10.0 metros con más/menos de 0.5 metros.</a:t>
            </a:r>
          </a:p>
          <a:p>
            <a:pPr lvl="1"/>
            <a:r>
              <a:rPr lang="es-MX" altLang="en-PR" i="1" dirty="0"/>
              <a:t>Incertidumbre absoluta </a:t>
            </a:r>
          </a:p>
          <a:p>
            <a:pPr lvl="2"/>
            <a:r>
              <a:rPr lang="es-MX" altLang="en-PR" i="1" dirty="0"/>
              <a:t>0.5 metros </a:t>
            </a:r>
          </a:p>
          <a:p>
            <a:pPr lvl="1"/>
            <a:r>
              <a:rPr lang="es-MX" altLang="en-PR" i="1" dirty="0"/>
              <a:t>Incertidumbre relativa </a:t>
            </a:r>
          </a:p>
          <a:p>
            <a:pPr lvl="2"/>
            <a:r>
              <a:rPr lang="es-MX" altLang="en-PR" i="1" dirty="0"/>
              <a:t>0.5/10.0 = 0.05  </a:t>
            </a:r>
          </a:p>
          <a:p>
            <a:pPr lvl="3"/>
            <a:r>
              <a:rPr lang="es-MX" altLang="en-PR" i="1" dirty="0"/>
              <a:t>como % resulta en un 5%.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794542-03FA-F885-CD2D-49148434D958}"/>
              </a:ext>
            </a:extLst>
          </p:cNvPr>
          <p:cNvSpPr txBox="1">
            <a:spLocks noChangeArrowheads="1"/>
          </p:cNvSpPr>
          <p:nvPr/>
        </p:nvSpPr>
        <p:spPr>
          <a:xfrm>
            <a:off x="6294120" y="1619225"/>
            <a:ext cx="5715000" cy="47558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PR" i="1" dirty="0"/>
              <a:t>El Pedazo de metal tiene un valor aceptado de 10.35 metros.</a:t>
            </a:r>
          </a:p>
          <a:p>
            <a:pPr lvl="1"/>
            <a:r>
              <a:rPr lang="es-MX" altLang="en-PR" i="1" dirty="0"/>
              <a:t>Error absoluto </a:t>
            </a:r>
          </a:p>
          <a:p>
            <a:pPr marL="914400" lvl="2" indent="0">
              <a:buNone/>
            </a:pPr>
            <a:r>
              <a:rPr lang="es-MX" altLang="en-PR" i="1" dirty="0"/>
              <a:t>10.35 metros – 10.0 metros = 0.35 metros</a:t>
            </a:r>
          </a:p>
          <a:p>
            <a:pPr marL="914400" lvl="2" indent="0">
              <a:buNone/>
            </a:pPr>
            <a:endParaRPr lang="es-MX" altLang="en-PR" i="1" dirty="0"/>
          </a:p>
          <a:p>
            <a:pPr marL="914400" lvl="2" indent="0">
              <a:buNone/>
            </a:pPr>
            <a:r>
              <a:rPr lang="es-MX" altLang="en-PR" i="1" dirty="0"/>
              <a:t> </a:t>
            </a:r>
          </a:p>
          <a:p>
            <a:pPr marL="914400" lvl="2" indent="0">
              <a:buNone/>
            </a:pPr>
            <a:endParaRPr lang="es-MX" altLang="en-PR" i="1" dirty="0"/>
          </a:p>
          <a:p>
            <a:pPr lvl="1"/>
            <a:r>
              <a:rPr lang="es-MX" altLang="en-PR" i="1" dirty="0"/>
              <a:t>Error relativo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C9B4355-2F46-120D-5283-70EB182365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746291"/>
              </p:ext>
            </p:extLst>
          </p:nvPr>
        </p:nvGraphicFramePr>
        <p:xfrm>
          <a:off x="7364652" y="4572590"/>
          <a:ext cx="3573935" cy="900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431640" progId="Equation.DSMT4">
                  <p:embed/>
                </p:oleObj>
              </mc:Choice>
              <mc:Fallback>
                <p:oleObj name="Equation" r:id="rId2" imgW="1714320" imgH="4316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C9B4355-2F46-120D-5283-70EB182365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64652" y="4572590"/>
                        <a:ext cx="3573935" cy="900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7782EE-678F-E396-EA0A-DC505B60F646}"/>
              </a:ext>
            </a:extLst>
          </p:cNvPr>
          <p:cNvSpPr txBox="1"/>
          <p:nvPr/>
        </p:nvSpPr>
        <p:spPr>
          <a:xfrm>
            <a:off x="4073832" y="96012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3200" dirty="0">
                <a:solidFill>
                  <a:srgbClr val="00B050"/>
                </a:solidFill>
              </a:rPr>
              <a:t>Precisión vs Exactitud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B15299-84BD-29AB-59E5-EE91CC8C8FE5}"/>
              </a:ext>
            </a:extLst>
          </p:cNvPr>
          <p:cNvCxnSpPr/>
          <p:nvPr/>
        </p:nvCxnSpPr>
        <p:spPr>
          <a:xfrm>
            <a:off x="5928360" y="1630680"/>
            <a:ext cx="0" cy="493776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227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DFF824-FCAC-4E0E-04E1-0BC6B2F21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419" y="880352"/>
            <a:ext cx="11483162" cy="51943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PR" sz="2800" dirty="0">
                <a:solidFill>
                  <a:srgbClr val="00B050"/>
                </a:solidFill>
              </a:rPr>
              <a:t>¿</a:t>
            </a:r>
            <a:r>
              <a:rPr lang="en-US" altLang="en-PR" sz="2800" dirty="0" err="1">
                <a:solidFill>
                  <a:srgbClr val="00B050"/>
                </a:solidFill>
              </a:rPr>
              <a:t>Cómo</a:t>
            </a:r>
            <a:r>
              <a:rPr lang="en-US" altLang="en-PR" sz="2800" dirty="0">
                <a:solidFill>
                  <a:srgbClr val="00B050"/>
                </a:solidFill>
              </a:rPr>
              <a:t> </a:t>
            </a:r>
            <a:r>
              <a:rPr lang="en-US" altLang="en-PR" sz="2800" dirty="0" err="1">
                <a:solidFill>
                  <a:srgbClr val="00B050"/>
                </a:solidFill>
              </a:rPr>
              <a:t>expresar</a:t>
            </a:r>
            <a:r>
              <a:rPr lang="en-US" altLang="en-PR" sz="2800" dirty="0">
                <a:solidFill>
                  <a:srgbClr val="00B050"/>
                </a:solidFill>
              </a:rPr>
              <a:t> </a:t>
            </a:r>
            <a:r>
              <a:rPr lang="en-US" altLang="en-PR" sz="2800" dirty="0" err="1">
                <a:solidFill>
                  <a:srgbClr val="00B050"/>
                </a:solidFill>
              </a:rPr>
              <a:t>precisión</a:t>
            </a:r>
            <a:r>
              <a:rPr lang="en-US" altLang="en-PR" sz="2800" dirty="0">
                <a:solidFill>
                  <a:srgbClr val="00B050"/>
                </a:solidFill>
              </a:rPr>
              <a:t> de un conjunto de </a:t>
            </a:r>
            <a:r>
              <a:rPr lang="en-US" altLang="en-PR" sz="2800" dirty="0" err="1">
                <a:solidFill>
                  <a:srgbClr val="00B050"/>
                </a:solidFill>
              </a:rPr>
              <a:t>datos</a:t>
            </a:r>
            <a:r>
              <a:rPr lang="en-US" altLang="en-PR" sz="2800" dirty="0">
                <a:solidFill>
                  <a:srgbClr val="00B050"/>
                </a:solidFill>
              </a:rPr>
              <a:t> </a:t>
            </a:r>
            <a:r>
              <a:rPr lang="en-US" altLang="en-PR" sz="2800" dirty="0" err="1">
                <a:solidFill>
                  <a:srgbClr val="00B050"/>
                </a:solidFill>
              </a:rPr>
              <a:t>medidos</a:t>
            </a:r>
            <a:r>
              <a:rPr lang="en-US" altLang="en-PR" sz="2800" dirty="0">
                <a:solidFill>
                  <a:srgbClr val="00B050"/>
                </a:solidFill>
              </a:rPr>
              <a:t> de </a:t>
            </a:r>
            <a:r>
              <a:rPr lang="en-US" altLang="en-PR" sz="2800" dirty="0" err="1">
                <a:solidFill>
                  <a:srgbClr val="00B050"/>
                </a:solidFill>
              </a:rPr>
              <a:t>igual</a:t>
            </a:r>
            <a:r>
              <a:rPr lang="en-US" altLang="en-PR" sz="2800" dirty="0">
                <a:solidFill>
                  <a:srgbClr val="00B050"/>
                </a:solidFill>
              </a:rPr>
              <a:t> </a:t>
            </a:r>
            <a:r>
              <a:rPr lang="en-US" altLang="en-PR" sz="2800" dirty="0" err="1">
                <a:solidFill>
                  <a:srgbClr val="00B050"/>
                </a:solidFill>
              </a:rPr>
              <a:t>manera</a:t>
            </a:r>
            <a:r>
              <a:rPr lang="en-US" altLang="en-PR" sz="2800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6E26D2-3DB6-550F-6C7A-010DE59CE2D2}"/>
              </a:ext>
            </a:extLst>
          </p:cNvPr>
          <p:cNvSpPr txBox="1">
            <a:spLocks noChangeArrowheads="1"/>
          </p:cNvSpPr>
          <p:nvPr/>
        </p:nvSpPr>
        <p:spPr>
          <a:xfrm>
            <a:off x="584790" y="1399785"/>
            <a:ext cx="8229600" cy="4220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PR" dirty="0" err="1"/>
              <a:t>Promedio</a:t>
            </a:r>
            <a:endParaRPr lang="en-US" altLang="en-PR" dirty="0"/>
          </a:p>
          <a:p>
            <a:endParaRPr lang="en-US" altLang="en-PR" dirty="0"/>
          </a:p>
          <a:p>
            <a:r>
              <a:rPr lang="es-MX" altLang="en-PR" dirty="0"/>
              <a:t>Mediana - el valor central (del medio)</a:t>
            </a:r>
          </a:p>
          <a:p>
            <a:endParaRPr lang="es-MX" altLang="en-PR" dirty="0"/>
          </a:p>
          <a:p>
            <a:endParaRPr lang="es-MX" altLang="en-PR" dirty="0"/>
          </a:p>
          <a:p>
            <a:endParaRPr lang="es-MX" altLang="en-PR" dirty="0"/>
          </a:p>
          <a:p>
            <a:endParaRPr lang="es-MX" altLang="en-PR" dirty="0"/>
          </a:p>
          <a:p>
            <a:r>
              <a:rPr lang="en-US" altLang="en-PR" dirty="0" err="1"/>
              <a:t>Desviación</a:t>
            </a:r>
            <a:r>
              <a:rPr lang="en-US" altLang="en-PR" dirty="0"/>
              <a:t> </a:t>
            </a:r>
            <a:r>
              <a:rPr lang="en-US" altLang="en-PR" dirty="0" err="1"/>
              <a:t>promedio</a:t>
            </a:r>
            <a:r>
              <a:rPr lang="en-US" altLang="en-PR" dirty="0"/>
              <a:t> (se </a:t>
            </a:r>
            <a:r>
              <a:rPr lang="en-US" altLang="en-PR" dirty="0" err="1"/>
              <a:t>puede</a:t>
            </a:r>
            <a:r>
              <a:rPr lang="en-US" altLang="en-PR" dirty="0"/>
              <a:t> </a:t>
            </a:r>
            <a:r>
              <a:rPr lang="en-US" altLang="en-PR" dirty="0" err="1"/>
              <a:t>hablar</a:t>
            </a:r>
            <a:r>
              <a:rPr lang="en-US" altLang="en-PR" dirty="0"/>
              <a:t> del </a:t>
            </a:r>
            <a:r>
              <a:rPr lang="en-US" altLang="en-PR" dirty="0" err="1"/>
              <a:t>residuo</a:t>
            </a:r>
            <a:r>
              <a:rPr lang="en-US" altLang="en-PR" dirty="0"/>
              <a:t>)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36DA19D-653A-348C-CA97-9ECE919636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559238"/>
              </p:ext>
            </p:extLst>
          </p:nvPr>
        </p:nvGraphicFramePr>
        <p:xfrm>
          <a:off x="2676639" y="1306451"/>
          <a:ext cx="2509579" cy="1136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52200" imgH="431640" progId="Equation.DSMT4">
                  <p:embed/>
                </p:oleObj>
              </mc:Choice>
              <mc:Fallback>
                <p:oleObj name="Equation" r:id="rId2" imgW="952200" imgH="4316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36DA19D-653A-348C-CA97-9ECE91963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76639" y="1306451"/>
                        <a:ext cx="2509579" cy="1136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4B8E94D-AE1D-2347-A518-D65415DAE2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930194"/>
              </p:ext>
            </p:extLst>
          </p:nvPr>
        </p:nvGraphicFramePr>
        <p:xfrm>
          <a:off x="4828696" y="2813127"/>
          <a:ext cx="5497289" cy="2182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90840" imgH="1346040" progId="Equation.DSMT4">
                  <p:embed/>
                </p:oleObj>
              </mc:Choice>
              <mc:Fallback>
                <p:oleObj name="Equation" r:id="rId4" imgW="3390840" imgH="134604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4B8E94D-AE1D-2347-A518-D65415DAE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8696" y="2813127"/>
                        <a:ext cx="5497289" cy="2182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A8B28C3-77E3-2471-A28D-C62B29105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430640"/>
              </p:ext>
            </p:extLst>
          </p:nvPr>
        </p:nvGraphicFramePr>
        <p:xfrm>
          <a:off x="1467477" y="5382432"/>
          <a:ext cx="3361219" cy="1190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8960" imgH="431640" progId="Equation.DSMT4">
                  <p:embed/>
                </p:oleObj>
              </mc:Choice>
              <mc:Fallback>
                <p:oleObj name="Equation" r:id="rId6" imgW="1218960" imgH="4316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A8B28C3-77E3-2471-A28D-C62B29105D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67477" y="5382432"/>
                        <a:ext cx="3361219" cy="1190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D7B52D3-6231-8D8F-5A84-A8D968D2C7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379294"/>
              </p:ext>
            </p:extLst>
          </p:nvPr>
        </p:nvGraphicFramePr>
        <p:xfrm>
          <a:off x="6096000" y="5498145"/>
          <a:ext cx="2127947" cy="72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49160" imgH="253800" progId="Equation.DSMT4">
                  <p:embed/>
                </p:oleObj>
              </mc:Choice>
              <mc:Fallback>
                <p:oleObj name="Equation" r:id="rId8" imgW="749160" imgH="2538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D7B52D3-6231-8D8F-5A84-A8D968D2C7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96000" y="5498145"/>
                        <a:ext cx="2127947" cy="72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0050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61FD-ED47-DAA0-58AC-8ABA7162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18" y="875993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dirty="0">
                <a:solidFill>
                  <a:srgbClr val="00B050"/>
                </a:solidFill>
              </a:rPr>
              <a:t>¿Cómo expresar precisión de….Continuación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ECD5906-7D99-65CE-C55D-20C6CC5E3ED3}"/>
              </a:ext>
            </a:extLst>
          </p:cNvPr>
          <p:cNvSpPr txBox="1">
            <a:spLocks noChangeArrowheads="1"/>
          </p:cNvSpPr>
          <p:nvPr/>
        </p:nvSpPr>
        <p:spPr>
          <a:xfrm>
            <a:off x="223284" y="1605627"/>
            <a:ext cx="8229600" cy="3710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en-PR" dirty="0" err="1"/>
              <a:t>Desviación</a:t>
            </a:r>
            <a:r>
              <a:rPr lang="en-US" altLang="en-PR" dirty="0"/>
              <a:t> </a:t>
            </a:r>
            <a:r>
              <a:rPr lang="en-US" altLang="en-PR" dirty="0" err="1"/>
              <a:t>estándard</a:t>
            </a:r>
            <a:r>
              <a:rPr lang="en-US" altLang="en-PR" dirty="0"/>
              <a:t> (s)</a:t>
            </a:r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r>
              <a:rPr lang="en-US" altLang="en-PR" dirty="0" err="1"/>
              <a:t>Intervalo</a:t>
            </a:r>
            <a:r>
              <a:rPr lang="en-US" altLang="en-PR" dirty="0"/>
              <a:t> o </a:t>
            </a:r>
            <a:r>
              <a:rPr lang="en-US" altLang="en-PR" dirty="0" err="1"/>
              <a:t>rango</a:t>
            </a:r>
            <a:endParaRPr lang="en-US" altLang="en-PR" dirty="0"/>
          </a:p>
          <a:p>
            <a:pPr lvl="1"/>
            <a:endParaRPr lang="en-US" altLang="en-PR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A759A3B-70E9-92A1-E33D-B4372C3821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944360"/>
              </p:ext>
            </p:extLst>
          </p:nvPr>
        </p:nvGraphicFramePr>
        <p:xfrm>
          <a:off x="1350668" y="2097458"/>
          <a:ext cx="2987416" cy="184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736560" progId="Equation.DSMT4">
                  <p:embed/>
                </p:oleObj>
              </mc:Choice>
              <mc:Fallback>
                <p:oleObj name="Equation" r:id="rId2" imgW="1193760" imgH="7365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A759A3B-70E9-92A1-E33D-B4372C3821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50668" y="2097458"/>
                        <a:ext cx="2987416" cy="184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0B47D7A-E6FF-DA15-BABA-4D19BC233E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653644"/>
              </p:ext>
            </p:extLst>
          </p:nvPr>
        </p:nvGraphicFramePr>
        <p:xfrm>
          <a:off x="1623828" y="4905504"/>
          <a:ext cx="4089400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360" imgH="241200" progId="Equation.DSMT4">
                  <p:embed/>
                </p:oleObj>
              </mc:Choice>
              <mc:Fallback>
                <p:oleObj name="Equation" r:id="rId4" imgW="1422360" imgH="24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0B47D7A-E6FF-DA15-BABA-4D19BC233E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3828" y="4905504"/>
                        <a:ext cx="4089400" cy="693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8219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943C50-79A3-EF8C-1FB8-2C1037515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8465" y="940981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PR" u="sng" dirty="0" err="1"/>
              <a:t>Cifras</a:t>
            </a:r>
            <a:r>
              <a:rPr lang="en-US" altLang="en-PR" u="sng" dirty="0"/>
              <a:t> </a:t>
            </a:r>
            <a:r>
              <a:rPr lang="en-US" altLang="en-PR" u="sng" dirty="0" err="1"/>
              <a:t>Significativas</a:t>
            </a:r>
            <a:endParaRPr lang="en-US" altLang="en-PR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525EBE-20A6-37FD-6A4D-34D469CFD2BD}"/>
              </a:ext>
            </a:extLst>
          </p:cNvPr>
          <p:cNvSpPr txBox="1">
            <a:spLocks noChangeArrowheads="1"/>
          </p:cNvSpPr>
          <p:nvPr/>
        </p:nvSpPr>
        <p:spPr>
          <a:xfrm>
            <a:off x="478464" y="1702981"/>
            <a:ext cx="11217349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PR" dirty="0" err="1"/>
              <a:t>Números</a:t>
            </a:r>
            <a:r>
              <a:rPr lang="en-US" altLang="en-PR" dirty="0"/>
              <a:t> </a:t>
            </a:r>
            <a:r>
              <a:rPr lang="en-US" altLang="en-PR" dirty="0" err="1"/>
              <a:t>cuyo</a:t>
            </a:r>
            <a:r>
              <a:rPr lang="en-US" altLang="en-PR" dirty="0"/>
              <a:t> valor se </a:t>
            </a:r>
            <a:r>
              <a:rPr lang="en-US" altLang="en-PR" dirty="0" err="1"/>
              <a:t>establece</a:t>
            </a:r>
            <a:r>
              <a:rPr lang="en-US" altLang="en-PR" dirty="0"/>
              <a:t> </a:t>
            </a:r>
            <a:r>
              <a:rPr lang="en-US" altLang="en-PR" dirty="0" err="1"/>
              <a:t>por</a:t>
            </a:r>
            <a:r>
              <a:rPr lang="en-US" altLang="en-PR" dirty="0"/>
              <a:t> </a:t>
            </a:r>
            <a:r>
              <a:rPr lang="en-US" altLang="en-PR" dirty="0" err="1"/>
              <a:t>definición</a:t>
            </a:r>
            <a:r>
              <a:rPr lang="en-US" altLang="en-PR" dirty="0"/>
              <a:t> o que se </a:t>
            </a:r>
            <a:r>
              <a:rPr lang="en-US" altLang="en-PR" dirty="0" err="1"/>
              <a:t>usan</a:t>
            </a:r>
            <a:r>
              <a:rPr lang="en-US" altLang="en-PR" dirty="0"/>
              <a:t> para </a:t>
            </a:r>
            <a:r>
              <a:rPr lang="en-US" altLang="en-PR" dirty="0" err="1"/>
              <a:t>contar</a:t>
            </a:r>
            <a:r>
              <a:rPr lang="en-US" altLang="en-PR" dirty="0"/>
              <a:t>, se </a:t>
            </a:r>
            <a:r>
              <a:rPr lang="en-US" altLang="en-PR" dirty="0" err="1"/>
              <a:t>consideran</a:t>
            </a:r>
            <a:r>
              <a:rPr lang="en-US" altLang="en-PR" dirty="0"/>
              <a:t> que </a:t>
            </a:r>
            <a:r>
              <a:rPr lang="en-US" altLang="en-PR" dirty="0" err="1"/>
              <a:t>tienen</a:t>
            </a:r>
            <a:r>
              <a:rPr lang="en-US" altLang="en-PR" dirty="0"/>
              <a:t> </a:t>
            </a:r>
            <a:r>
              <a:rPr lang="en-US" altLang="en-PR" dirty="0" err="1"/>
              <a:t>número</a:t>
            </a:r>
            <a:r>
              <a:rPr lang="en-US" altLang="en-PR" dirty="0"/>
              <a:t> </a:t>
            </a:r>
            <a:r>
              <a:rPr lang="en-US" altLang="en-PR" dirty="0" err="1"/>
              <a:t>infinito</a:t>
            </a:r>
            <a:r>
              <a:rPr lang="en-US" altLang="en-PR" dirty="0"/>
              <a:t> de </a:t>
            </a:r>
            <a:r>
              <a:rPr lang="en-US" altLang="en-PR" dirty="0" err="1"/>
              <a:t>cifras</a:t>
            </a:r>
            <a:r>
              <a:rPr lang="en-US" altLang="en-PR" dirty="0"/>
              <a:t> </a:t>
            </a:r>
            <a:r>
              <a:rPr lang="en-US" altLang="en-PR" dirty="0" err="1"/>
              <a:t>significativas</a:t>
            </a:r>
            <a:endParaRPr lang="en-US" altLang="en-PR" dirty="0"/>
          </a:p>
          <a:p>
            <a:pPr lvl="1"/>
            <a:r>
              <a:rPr lang="en-US" altLang="en-PR" dirty="0" err="1"/>
              <a:t>Ejemplos</a:t>
            </a:r>
            <a:r>
              <a:rPr lang="en-US" altLang="en-PR" dirty="0"/>
              <a:t>:</a:t>
            </a:r>
          </a:p>
          <a:p>
            <a:endParaRPr lang="en-US" altLang="en-PR" dirty="0"/>
          </a:p>
          <a:p>
            <a:endParaRPr lang="en-US" altLang="en-PR" dirty="0"/>
          </a:p>
          <a:p>
            <a:r>
              <a:rPr lang="en-US" altLang="en-PR" dirty="0"/>
              <a:t>Ceros entre </a:t>
            </a:r>
            <a:r>
              <a:rPr lang="en-US" altLang="en-PR" dirty="0" err="1"/>
              <a:t>dígitos</a:t>
            </a:r>
            <a:r>
              <a:rPr lang="en-US" altLang="en-PR" dirty="0"/>
              <a:t> </a:t>
            </a:r>
            <a:r>
              <a:rPr lang="en-US" altLang="en-PR" dirty="0" err="1"/>
              <a:t>diferentes</a:t>
            </a:r>
            <a:r>
              <a:rPr lang="en-US" altLang="en-PR" dirty="0"/>
              <a:t> de cero son </a:t>
            </a:r>
            <a:r>
              <a:rPr lang="en-US" altLang="en-PR" dirty="0" err="1"/>
              <a:t>siempre</a:t>
            </a:r>
            <a:r>
              <a:rPr lang="en-US" altLang="en-PR" dirty="0"/>
              <a:t> </a:t>
            </a:r>
            <a:r>
              <a:rPr lang="en-US" altLang="en-PR" dirty="0" err="1"/>
              <a:t>significativos</a:t>
            </a:r>
            <a:endParaRPr lang="en-US" altLang="en-PR" dirty="0"/>
          </a:p>
          <a:p>
            <a:pPr lvl="1"/>
            <a:r>
              <a:rPr lang="en-US" altLang="en-PR" dirty="0" err="1"/>
              <a:t>Ejemplo</a:t>
            </a:r>
            <a:r>
              <a:rPr lang="en-US" altLang="en-PR" dirty="0"/>
              <a:t>: 19.02, 200.4, 2015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B55C7A8-4886-84CB-6988-11FEC8BD0B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439252"/>
              </p:ext>
            </p:extLst>
          </p:nvPr>
        </p:nvGraphicFramePr>
        <p:xfrm>
          <a:off x="2438400" y="3158331"/>
          <a:ext cx="36576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57706" imgH="541135" progId="Equation.DSMT4">
                  <p:embed/>
                </p:oleObj>
              </mc:Choice>
              <mc:Fallback>
                <p:oleObj name="Equation" r:id="rId2" imgW="3657706" imgH="541135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B55C7A8-4886-84CB-6988-11FEC8BD0B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8400" y="3158331"/>
                        <a:ext cx="3657600" cy="54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8840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BCDFABBC-5DEB-035D-D1E7-04F22A20A18D}"/>
              </a:ext>
            </a:extLst>
          </p:cNvPr>
          <p:cNvSpPr txBox="1">
            <a:spLocks noChangeArrowheads="1"/>
          </p:cNvSpPr>
          <p:nvPr/>
        </p:nvSpPr>
        <p:spPr>
          <a:xfrm>
            <a:off x="508590" y="2310810"/>
            <a:ext cx="11174820" cy="3728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PR" sz="2400" dirty="0"/>
              <a:t>Ceros a la </a:t>
            </a:r>
            <a:r>
              <a:rPr lang="en-US" altLang="en-PR" sz="2400" dirty="0" err="1"/>
              <a:t>izquierda</a:t>
            </a:r>
            <a:r>
              <a:rPr lang="en-US" altLang="en-PR" sz="2400" dirty="0"/>
              <a:t> del punto decimal </a:t>
            </a:r>
            <a:r>
              <a:rPr lang="en-US" altLang="en-PR" sz="2400" dirty="0" err="1"/>
              <a:t>cuentan</a:t>
            </a:r>
            <a:r>
              <a:rPr lang="en-US" altLang="en-PR" sz="2400" dirty="0"/>
              <a:t> </a:t>
            </a:r>
            <a:r>
              <a:rPr lang="en-US" altLang="en-PR" sz="2400" dirty="0" err="1"/>
              <a:t>cmo</a:t>
            </a:r>
            <a:r>
              <a:rPr lang="en-US" altLang="en-PR" sz="2400" dirty="0"/>
              <a:t> </a:t>
            </a:r>
            <a:r>
              <a:rPr lang="en-US" altLang="en-PR" sz="2400" dirty="0" err="1"/>
              <a:t>cifras</a:t>
            </a:r>
            <a:r>
              <a:rPr lang="en-US" altLang="en-PR" sz="2400" dirty="0"/>
              <a:t> </a:t>
            </a:r>
            <a:r>
              <a:rPr lang="en-US" altLang="en-PR" sz="2400" dirty="0" err="1"/>
              <a:t>significativas</a:t>
            </a:r>
            <a:r>
              <a:rPr lang="en-US" altLang="en-PR" sz="2400" dirty="0"/>
              <a:t> </a:t>
            </a:r>
            <a:r>
              <a:rPr lang="en-US" altLang="en-PR" sz="2400" dirty="0" err="1"/>
              <a:t>si</a:t>
            </a:r>
            <a:r>
              <a:rPr lang="en-US" altLang="en-PR" sz="2400" dirty="0"/>
              <a:t> </a:t>
            </a:r>
            <a:r>
              <a:rPr lang="en-US" altLang="en-PR" sz="2400" dirty="0" err="1"/>
              <a:t>est</a:t>
            </a:r>
            <a:r>
              <a:rPr lang="en-US" altLang="en-PR" sz="2400" dirty="0" err="1">
                <a:cs typeface="Arial" panose="020B0604020202020204" pitchFamily="34" charset="0"/>
              </a:rPr>
              <a:t>án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precedidos</a:t>
            </a:r>
            <a:r>
              <a:rPr lang="en-US" altLang="en-PR" sz="2400" dirty="0">
                <a:cs typeface="Arial" panose="020B0604020202020204" pitchFamily="34" charset="0"/>
              </a:rPr>
              <a:t> de </a:t>
            </a:r>
            <a:r>
              <a:rPr lang="en-US" altLang="en-PR" sz="2400" dirty="0" err="1">
                <a:cs typeface="Arial" panose="020B0604020202020204" pitchFamily="34" charset="0"/>
              </a:rPr>
              <a:t>otros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números</a:t>
            </a:r>
            <a:r>
              <a:rPr lang="en-US" altLang="en-PR" sz="2400" dirty="0">
                <a:cs typeface="Arial" panose="020B0604020202020204" pitchFamily="34" charset="0"/>
              </a:rPr>
              <a:t>, </a:t>
            </a:r>
            <a:r>
              <a:rPr lang="en-US" altLang="en-PR" sz="2400" dirty="0" err="1">
                <a:cs typeface="Arial" panose="020B0604020202020204" pitchFamily="34" charset="0"/>
              </a:rPr>
              <a:t>pero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resulta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dudoso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el</a:t>
            </a:r>
            <a:r>
              <a:rPr lang="en-US" altLang="en-PR" sz="2400" dirty="0">
                <a:cs typeface="Arial" panose="020B0604020202020204" pitchFamily="34" charset="0"/>
              </a:rPr>
              <a:t>  </a:t>
            </a:r>
            <a:r>
              <a:rPr lang="en-US" altLang="en-PR" sz="2400" dirty="0" err="1">
                <a:cs typeface="Arial" panose="020B0604020202020204" pitchFamily="34" charset="0"/>
              </a:rPr>
              <a:t>contarlas</a:t>
            </a:r>
            <a:r>
              <a:rPr lang="en-US" altLang="en-PR" sz="2400" dirty="0">
                <a:cs typeface="Arial" panose="020B0604020202020204" pitchFamily="34" charset="0"/>
              </a:rPr>
              <a:t>.</a:t>
            </a:r>
            <a:endParaRPr lang="en-US" altLang="en-PR" sz="2400" dirty="0"/>
          </a:p>
          <a:p>
            <a:pPr lvl="1"/>
            <a:r>
              <a:rPr lang="en-US" altLang="en-PR" sz="2000" dirty="0" err="1"/>
              <a:t>Ejemplo</a:t>
            </a:r>
            <a:r>
              <a:rPr lang="en-US" altLang="en-PR" sz="2000" dirty="0"/>
              <a:t>: 0.1235, 73,000, 7.30 x 10</a:t>
            </a:r>
            <a:r>
              <a:rPr lang="en-US" altLang="en-PR" sz="2000" baseline="30000" dirty="0"/>
              <a:t>2</a:t>
            </a:r>
            <a:r>
              <a:rPr lang="en-US" altLang="en-PR" sz="2000" dirty="0"/>
              <a:t>, 0.730</a:t>
            </a:r>
          </a:p>
          <a:p>
            <a:endParaRPr lang="en-US" altLang="en-PR" sz="2400" dirty="0"/>
          </a:p>
          <a:p>
            <a:r>
              <a:rPr lang="en-US" altLang="en-PR" sz="2400" dirty="0"/>
              <a:t>Los ceros a la </a:t>
            </a:r>
            <a:r>
              <a:rPr lang="en-US" altLang="en-PR" sz="2400" dirty="0" err="1"/>
              <a:t>derecha</a:t>
            </a:r>
            <a:r>
              <a:rPr lang="en-US" altLang="en-PR" sz="2400" dirty="0"/>
              <a:t> del punto decimal </a:t>
            </a:r>
            <a:r>
              <a:rPr lang="en-US" altLang="en-PR" sz="2400" dirty="0" err="1"/>
              <a:t>s</a:t>
            </a:r>
            <a:r>
              <a:rPr lang="en-US" altLang="en-PR" sz="2400" dirty="0" err="1">
                <a:cs typeface="Arial" panose="020B0604020202020204" pitchFamily="34" charset="0"/>
              </a:rPr>
              <a:t>ó</a:t>
            </a:r>
            <a:r>
              <a:rPr lang="en-US" altLang="en-PR" sz="2400" dirty="0" err="1"/>
              <a:t>lo</a:t>
            </a:r>
            <a:r>
              <a:rPr lang="en-US" altLang="en-PR" sz="2400" dirty="0"/>
              <a:t> </a:t>
            </a:r>
            <a:r>
              <a:rPr lang="en-US" altLang="en-PR" sz="2400" dirty="0" err="1"/>
              <a:t>cuentan</a:t>
            </a:r>
            <a:r>
              <a:rPr lang="en-US" altLang="en-PR" sz="2400" dirty="0"/>
              <a:t> </a:t>
            </a:r>
            <a:r>
              <a:rPr lang="en-US" altLang="en-PR" sz="2400" dirty="0" err="1"/>
              <a:t>si</a:t>
            </a:r>
            <a:r>
              <a:rPr lang="en-US" altLang="en-PR" sz="2400" dirty="0"/>
              <a:t> </a:t>
            </a:r>
            <a:r>
              <a:rPr lang="en-US" altLang="en-PR" sz="2400" dirty="0" err="1"/>
              <a:t>est</a:t>
            </a:r>
            <a:r>
              <a:rPr lang="en-US" altLang="en-PR" sz="2400" dirty="0" err="1">
                <a:cs typeface="Arial" panose="020B0604020202020204" pitchFamily="34" charset="0"/>
              </a:rPr>
              <a:t>án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precedidos</a:t>
            </a:r>
            <a:r>
              <a:rPr lang="en-US" altLang="en-PR" sz="2400" dirty="0">
                <a:cs typeface="Arial" panose="020B0604020202020204" pitchFamily="34" charset="0"/>
              </a:rPr>
              <a:t> de </a:t>
            </a:r>
            <a:r>
              <a:rPr lang="en-US" altLang="en-PR" sz="2400" dirty="0" err="1">
                <a:cs typeface="Arial" panose="020B0604020202020204" pitchFamily="34" charset="0"/>
              </a:rPr>
              <a:t>otros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números</a:t>
            </a:r>
            <a:r>
              <a:rPr lang="en-US" altLang="en-PR" sz="2400" dirty="0"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altLang="en-PR" sz="2000" dirty="0" err="1"/>
              <a:t>Ejemplo</a:t>
            </a:r>
            <a:r>
              <a:rPr lang="en-US" altLang="en-PR" sz="2000" dirty="0"/>
              <a:t>: 0.006, 0.0060, 0.006010</a:t>
            </a:r>
          </a:p>
          <a:p>
            <a:endParaRPr lang="en-US" altLang="en-P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82F5082-5277-14C4-A928-A592BBFA2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590" y="1059711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PR" u="sng" dirty="0" err="1"/>
              <a:t>Cifras</a:t>
            </a:r>
            <a:r>
              <a:rPr lang="en-US" altLang="en-PR" u="sng" dirty="0"/>
              <a:t> </a:t>
            </a:r>
            <a:r>
              <a:rPr lang="en-US" altLang="en-PR" u="sng" dirty="0" err="1"/>
              <a:t>Significativas</a:t>
            </a:r>
            <a:r>
              <a:rPr lang="en-US" altLang="en-PR" u="sng" dirty="0"/>
              <a:t>, </a:t>
            </a:r>
            <a:r>
              <a:rPr lang="en-US" altLang="en-PR" u="sng" dirty="0" err="1"/>
              <a:t>continuación</a:t>
            </a:r>
            <a:endParaRPr lang="en-US" altLang="en-PR" u="sng" dirty="0"/>
          </a:p>
        </p:txBody>
      </p:sp>
    </p:spTree>
    <p:extLst>
      <p:ext uri="{BB962C8B-B14F-4D97-AF65-F5344CB8AC3E}">
        <p14:creationId xmlns:p14="http://schemas.microsoft.com/office/powerpoint/2010/main" val="3705413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236DF44-01D6-0780-76AB-F84FB834D3EA}"/>
              </a:ext>
            </a:extLst>
          </p:cNvPr>
          <p:cNvSpPr txBox="1">
            <a:spLocks noChangeArrowheads="1"/>
          </p:cNvSpPr>
          <p:nvPr/>
        </p:nvSpPr>
        <p:spPr>
          <a:xfrm>
            <a:off x="646814" y="2482701"/>
            <a:ext cx="10898372" cy="3657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Tx/>
              <a:buAutoNum type="arabicPeriod"/>
            </a:pPr>
            <a:r>
              <a:rPr lang="en-US" altLang="en-PR" u="sng" dirty="0" err="1"/>
              <a:t>Incertidumbre</a:t>
            </a:r>
            <a:r>
              <a:rPr lang="en-US" altLang="en-PR" u="sng" dirty="0"/>
              <a:t> </a:t>
            </a:r>
            <a:r>
              <a:rPr lang="en-US" altLang="en-PR" u="sng" dirty="0" err="1"/>
              <a:t>Absoluta</a:t>
            </a:r>
            <a:r>
              <a:rPr lang="en-US" altLang="en-PR" dirty="0"/>
              <a:t>: se </a:t>
            </a:r>
            <a:r>
              <a:rPr lang="en-US" altLang="en-PR" dirty="0" err="1"/>
              <a:t>asume</a:t>
            </a:r>
            <a:r>
              <a:rPr lang="en-US" altLang="en-PR" dirty="0"/>
              <a:t> que es </a:t>
            </a:r>
            <a:r>
              <a:rPr lang="en-US" altLang="en-PR" dirty="0">
                <a:cs typeface="Arial" panose="020B0604020202020204" pitchFamily="34" charset="0"/>
              </a:rPr>
              <a:t>± </a:t>
            </a:r>
            <a:r>
              <a:rPr lang="en-US" altLang="en-PR" dirty="0" err="1">
                <a:cs typeface="Arial" panose="020B0604020202020204" pitchFamily="34" charset="0"/>
              </a:rPr>
              <a:t>una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unidad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en</a:t>
            </a:r>
            <a:r>
              <a:rPr lang="en-US" altLang="en-PR" dirty="0">
                <a:cs typeface="Arial" panose="020B0604020202020204" pitchFamily="34" charset="0"/>
              </a:rPr>
              <a:t> la </a:t>
            </a:r>
            <a:r>
              <a:rPr lang="en-US" altLang="en-PR" dirty="0" err="1">
                <a:cs typeface="Arial" panose="020B0604020202020204" pitchFamily="34" charset="0"/>
              </a:rPr>
              <a:t>última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cifra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significativa</a:t>
            </a:r>
            <a:r>
              <a:rPr lang="en-US" altLang="en-PR" dirty="0">
                <a:cs typeface="Arial" panose="020B0604020202020204" pitchFamily="34" charset="0"/>
              </a:rPr>
              <a:t>, </a:t>
            </a:r>
            <a:r>
              <a:rPr lang="en-US" altLang="en-PR" dirty="0" err="1">
                <a:cs typeface="Arial" panose="020B0604020202020204" pitchFamily="34" charset="0"/>
              </a:rPr>
              <a:t>sino</a:t>
            </a:r>
            <a:r>
              <a:rPr lang="en-US" altLang="en-PR" dirty="0">
                <a:cs typeface="Arial" panose="020B0604020202020204" pitchFamily="34" charset="0"/>
              </a:rPr>
              <a:t> se </a:t>
            </a:r>
            <a:r>
              <a:rPr lang="en-US" altLang="en-PR" dirty="0" err="1">
                <a:cs typeface="Arial" panose="020B0604020202020204" pitchFamily="34" charset="0"/>
              </a:rPr>
              <a:t>especifica</a:t>
            </a:r>
            <a:r>
              <a:rPr lang="en-US" altLang="en-PR" dirty="0">
                <a:cs typeface="Arial" panose="020B0604020202020204" pitchFamily="34" charset="0"/>
              </a:rPr>
              <a:t> un valor.</a:t>
            </a:r>
          </a:p>
          <a:p>
            <a:pPr marL="990600" lvl="1" indent="-533400">
              <a:buFontTx/>
              <a:buNone/>
            </a:pPr>
            <a:r>
              <a:rPr lang="en-US" altLang="en-PR" dirty="0">
                <a:cs typeface="Arial" panose="020B0604020202020204" pitchFamily="34" charset="0"/>
              </a:rPr>
              <a:t>  </a:t>
            </a:r>
            <a:r>
              <a:rPr lang="en-US" altLang="en-PR" dirty="0" err="1">
                <a:cs typeface="Arial" panose="020B0604020202020204" pitchFamily="34" charset="0"/>
              </a:rPr>
              <a:t>Ejemplos</a:t>
            </a:r>
            <a:r>
              <a:rPr lang="en-US" altLang="en-PR" dirty="0">
                <a:cs typeface="Arial" panose="020B0604020202020204" pitchFamily="34" charset="0"/>
              </a:rPr>
              <a:t>: 0.0240, 2.40, 2.4 x 10</a:t>
            </a:r>
            <a:r>
              <a:rPr lang="en-US" altLang="en-PR" baseline="30000" dirty="0">
                <a:cs typeface="Arial" panose="020B0604020202020204" pitchFamily="34" charset="0"/>
              </a:rPr>
              <a:t>3</a:t>
            </a:r>
            <a:r>
              <a:rPr lang="en-US" altLang="en-PR" dirty="0">
                <a:cs typeface="Arial" panose="020B0604020202020204" pitchFamily="34" charset="0"/>
              </a:rPr>
              <a:t>, 2400</a:t>
            </a:r>
          </a:p>
          <a:p>
            <a:pPr marL="990600" lvl="1" indent="-533400">
              <a:buFontTx/>
              <a:buNone/>
            </a:pPr>
            <a:endParaRPr lang="en-US" altLang="en-PR" dirty="0">
              <a:cs typeface="Arial" panose="020B0604020202020204" pitchFamily="34" charset="0"/>
            </a:endParaRPr>
          </a:p>
          <a:p>
            <a:pPr marL="609600" indent="-609600">
              <a:buFontTx/>
              <a:buAutoNum type="arabicPeriod"/>
            </a:pPr>
            <a:r>
              <a:rPr lang="en-US" altLang="en-PR" u="sng" dirty="0" err="1">
                <a:cs typeface="Arial" panose="020B0604020202020204" pitchFamily="34" charset="0"/>
              </a:rPr>
              <a:t>Incertidumbre</a:t>
            </a:r>
            <a:r>
              <a:rPr lang="en-US" altLang="en-PR" u="sng" dirty="0">
                <a:cs typeface="Arial" panose="020B0604020202020204" pitchFamily="34" charset="0"/>
              </a:rPr>
              <a:t> </a:t>
            </a:r>
            <a:r>
              <a:rPr lang="en-US" altLang="en-PR" u="sng" dirty="0" err="1">
                <a:cs typeface="Arial" panose="020B0604020202020204" pitchFamily="34" charset="0"/>
              </a:rPr>
              <a:t>Relativa</a:t>
            </a:r>
            <a:r>
              <a:rPr lang="en-US" altLang="en-PR" dirty="0">
                <a:cs typeface="Arial" panose="020B0604020202020204" pitchFamily="34" charset="0"/>
              </a:rPr>
              <a:t> : </a:t>
            </a:r>
            <a:r>
              <a:rPr lang="en-US" altLang="en-PR" dirty="0" err="1">
                <a:cs typeface="Arial" panose="020B0604020202020204" pitchFamily="34" charset="0"/>
              </a:rPr>
              <a:t>división</a:t>
            </a:r>
            <a:r>
              <a:rPr lang="en-US" altLang="en-PR" dirty="0">
                <a:cs typeface="Arial" panose="020B0604020202020204" pitchFamily="34" charset="0"/>
              </a:rPr>
              <a:t> entre la </a:t>
            </a:r>
            <a:r>
              <a:rPr lang="en-US" altLang="en-PR" dirty="0" err="1">
                <a:cs typeface="Arial" panose="020B0604020202020204" pitchFamily="34" charset="0"/>
              </a:rPr>
              <a:t>incertidumbre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absoluta</a:t>
            </a:r>
            <a:r>
              <a:rPr lang="en-US" altLang="en-PR" dirty="0">
                <a:cs typeface="Arial" panose="020B0604020202020204" pitchFamily="34" charset="0"/>
              </a:rPr>
              <a:t> y la </a:t>
            </a:r>
            <a:r>
              <a:rPr lang="en-US" altLang="en-PR" dirty="0" err="1">
                <a:cs typeface="Arial" panose="020B0604020202020204" pitchFamily="34" charset="0"/>
              </a:rPr>
              <a:t>medida</a:t>
            </a:r>
            <a:r>
              <a:rPr lang="en-US" altLang="en-PR" dirty="0">
                <a:cs typeface="Arial" panose="020B0604020202020204" pitchFamily="34" charset="0"/>
              </a:rPr>
              <a:t>.</a:t>
            </a:r>
          </a:p>
          <a:p>
            <a:pPr marL="990600" lvl="1" indent="-533400">
              <a:buFontTx/>
              <a:buNone/>
            </a:pPr>
            <a:r>
              <a:rPr lang="en-US" altLang="en-PR" dirty="0" err="1">
                <a:cs typeface="Arial" panose="020B0604020202020204" pitchFamily="34" charset="0"/>
              </a:rPr>
              <a:t>Ejemplo</a:t>
            </a:r>
            <a:r>
              <a:rPr lang="en-US" altLang="en-PR" dirty="0">
                <a:cs typeface="Arial" panose="020B0604020202020204" pitchFamily="34" charset="0"/>
              </a:rPr>
              <a:t>: 0.001/0.0240 = 0.0046, 0.46%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6B70FF-875F-FF91-5FF0-9ACE03BEE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6814" y="909084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PR" dirty="0" err="1"/>
              <a:t>Cifras</a:t>
            </a:r>
            <a:r>
              <a:rPr lang="en-US" altLang="en-PR" dirty="0"/>
              <a:t> </a:t>
            </a:r>
            <a:r>
              <a:rPr lang="en-US" altLang="en-PR" dirty="0" err="1"/>
              <a:t>Significativas</a:t>
            </a:r>
            <a:r>
              <a:rPr lang="en-US" altLang="en-PR" dirty="0"/>
              <a:t>, </a:t>
            </a:r>
            <a:r>
              <a:rPr lang="en-US" altLang="en-PR" dirty="0" err="1"/>
              <a:t>continuación</a:t>
            </a:r>
            <a:endParaRPr lang="en-US" altLang="en-P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A2A0CA1-C05E-D853-C1D6-0CEE2EB71DEA}"/>
              </a:ext>
            </a:extLst>
          </p:cNvPr>
          <p:cNvSpPr txBox="1">
            <a:spLocks noChangeArrowheads="1"/>
          </p:cNvSpPr>
          <p:nvPr/>
        </p:nvSpPr>
        <p:spPr>
          <a:xfrm>
            <a:off x="646814" y="1610833"/>
            <a:ext cx="4967177" cy="531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PR" sz="2800" u="sng"/>
              <a:t>Incertidumbre de una medida</a:t>
            </a:r>
            <a:endParaRPr lang="en-US" altLang="en-PR" sz="2800" u="sng" dirty="0"/>
          </a:p>
        </p:txBody>
      </p:sp>
    </p:spTree>
    <p:extLst>
      <p:ext uri="{BB962C8B-B14F-4D97-AF65-F5344CB8AC3E}">
        <p14:creationId xmlns:p14="http://schemas.microsoft.com/office/powerpoint/2010/main" val="3253415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3B0E722-6D5C-05E2-0A5E-24C42E60C53F}"/>
              </a:ext>
            </a:extLst>
          </p:cNvPr>
          <p:cNvSpPr txBox="1">
            <a:spLocks noChangeArrowheads="1"/>
          </p:cNvSpPr>
          <p:nvPr/>
        </p:nvSpPr>
        <p:spPr>
          <a:xfrm>
            <a:off x="510361" y="1660452"/>
            <a:ext cx="10653823" cy="3886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es-MX" altLang="en-PR" sz="2800" dirty="0"/>
              <a:t>Al </a:t>
            </a:r>
            <a:r>
              <a:rPr lang="es-MX" altLang="en-PR" sz="2800" u="sng" dirty="0"/>
              <a:t>sumar o restar</a:t>
            </a:r>
            <a:r>
              <a:rPr lang="es-MX" altLang="en-PR" sz="2800" dirty="0"/>
              <a:t> se redondean todos los números de acuerdo con el que menos sitios decimales tenga: el número de la incertidumbre o error absoluto mayor antes de llevar a cabo la operación.  </a:t>
            </a:r>
          </a:p>
          <a:p>
            <a:pPr lvl="1" algn="just"/>
            <a:r>
              <a:rPr lang="es-MX" altLang="en-PR" sz="2800" dirty="0"/>
              <a:t>El resultado tendrá el mismo número de sitios decimales.</a:t>
            </a:r>
            <a:endParaRPr lang="en-US" altLang="en-PR" sz="2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3699480-2CBA-9FA1-59A4-7A1A7C076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6813" y="909084"/>
            <a:ext cx="9688033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PR" u="sng" dirty="0" err="1"/>
              <a:t>Cifras</a:t>
            </a:r>
            <a:r>
              <a:rPr lang="en-US" altLang="en-PR" u="sng" dirty="0"/>
              <a:t> </a:t>
            </a:r>
            <a:r>
              <a:rPr lang="en-US" altLang="en-PR" u="sng" dirty="0" err="1"/>
              <a:t>Significativas</a:t>
            </a:r>
            <a:r>
              <a:rPr lang="en-US" altLang="en-PR" u="sng" dirty="0"/>
              <a:t>, </a:t>
            </a:r>
            <a:r>
              <a:rPr lang="en-US" altLang="en-PR" u="sng" dirty="0" err="1"/>
              <a:t>operaciones</a:t>
            </a:r>
            <a:r>
              <a:rPr lang="en-US" altLang="en-PR" u="sng" dirty="0"/>
              <a:t> </a:t>
            </a:r>
            <a:r>
              <a:rPr lang="en-US" altLang="en-PR" u="sng" dirty="0" err="1"/>
              <a:t>matemáticas</a:t>
            </a:r>
            <a:endParaRPr lang="en-US" altLang="en-PR" u="sng" dirty="0"/>
          </a:p>
        </p:txBody>
      </p:sp>
      <p:graphicFrame>
        <p:nvGraphicFramePr>
          <p:cNvPr id="5" name="Object 1028">
            <a:extLst>
              <a:ext uri="{FF2B5EF4-FFF2-40B4-BE49-F238E27FC236}">
                <a16:creationId xmlns:a16="http://schemas.microsoft.com/office/drawing/2014/main" id="{CCC2FD43-1DB2-7236-6BED-51298A85A6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224980"/>
              </p:ext>
            </p:extLst>
          </p:nvPr>
        </p:nvGraphicFramePr>
        <p:xfrm>
          <a:off x="1692275" y="3522663"/>
          <a:ext cx="2344738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660240" progId="Equation.DSMT4">
                  <p:embed/>
                </p:oleObj>
              </mc:Choice>
              <mc:Fallback>
                <p:oleObj name="Equation" r:id="rId2" imgW="1028520" imgH="660240" progId="Equation.DSMT4">
                  <p:embed/>
                  <p:pic>
                    <p:nvPicPr>
                      <p:cNvPr id="5" name="Object 1028">
                        <a:extLst>
                          <a:ext uri="{FF2B5EF4-FFF2-40B4-BE49-F238E27FC236}">
                            <a16:creationId xmlns:a16="http://schemas.microsoft.com/office/drawing/2014/main" id="{CCC2FD43-1DB2-7236-6BED-51298A85A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22663"/>
                        <a:ext cx="2344738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33">
            <a:extLst>
              <a:ext uri="{FF2B5EF4-FFF2-40B4-BE49-F238E27FC236}">
                <a16:creationId xmlns:a16="http://schemas.microsoft.com/office/drawing/2014/main" id="{5E44996E-3610-1929-E296-6B8E0192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759" y="5120171"/>
            <a:ext cx="3200400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PR" sz="2400" b="1" dirty="0">
                <a:solidFill>
                  <a:srgbClr val="000000"/>
                </a:solidFill>
              </a:rPr>
              <a:t>153.9672 </a:t>
            </a:r>
            <a:r>
              <a:rPr lang="en-US" altLang="en-PR" sz="2400" b="1" dirty="0">
                <a:solidFill>
                  <a:srgbClr val="000000"/>
                </a:solidFill>
                <a:cs typeface="Arial" panose="020B0604020202020204" pitchFamily="34" charset="0"/>
              </a:rPr>
              <a:t>± 0.0111</a:t>
            </a:r>
          </a:p>
          <a:p>
            <a:pPr algn="ctr" eaLnBrk="1" hangingPunct="1"/>
            <a:r>
              <a:rPr lang="en-US" altLang="en-PR" sz="2400" b="1" dirty="0">
                <a:solidFill>
                  <a:srgbClr val="000000"/>
                </a:solidFill>
                <a:cs typeface="Arial" panose="020B0604020202020204" pitchFamily="34" charset="0"/>
              </a:rPr>
              <a:t>153.97 ± 0.01 </a:t>
            </a:r>
            <a:r>
              <a:rPr lang="en-US" altLang="en-P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unidad</a:t>
            </a:r>
            <a:endParaRPr lang="en-US" altLang="en-PR" sz="2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 Box 1036">
            <a:extLst>
              <a:ext uri="{FF2B5EF4-FFF2-40B4-BE49-F238E27FC236}">
                <a16:creationId xmlns:a16="http://schemas.microsoft.com/office/drawing/2014/main" id="{C89A4965-1715-2F88-CD1F-8CDF23223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915" y="3429000"/>
            <a:ext cx="686331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PR" u="sng" dirty="0" err="1"/>
              <a:t>Redondeo</a:t>
            </a:r>
            <a:r>
              <a:rPr lang="en-US" altLang="en-PR" u="sng" dirty="0"/>
              <a:t> de </a:t>
            </a:r>
            <a:r>
              <a:rPr lang="en-US" altLang="en-PR" u="sng" dirty="0" err="1"/>
              <a:t>n</a:t>
            </a:r>
            <a:r>
              <a:rPr lang="en-US" altLang="en-PR" u="sng" dirty="0" err="1">
                <a:cs typeface="Arial" panose="020B0604020202020204" pitchFamily="34" charset="0"/>
              </a:rPr>
              <a:t>úmeros</a:t>
            </a:r>
            <a:r>
              <a:rPr lang="en-US" altLang="en-PR" u="sng" dirty="0">
                <a:cs typeface="Arial" panose="020B0604020202020204" pitchFamily="34" charset="0"/>
              </a:rPr>
              <a:t>:</a:t>
            </a:r>
          </a:p>
          <a:p>
            <a:pPr eaLnBrk="1" hangingPunct="1">
              <a:buFontTx/>
              <a:buAutoNum type="arabicPeriod"/>
            </a:pPr>
            <a:r>
              <a:rPr lang="en-US" altLang="en-PR" dirty="0">
                <a:cs typeface="Arial" panose="020B0604020202020204" pitchFamily="34" charset="0"/>
              </a:rPr>
              <a:t>Si a </a:t>
            </a:r>
            <a:r>
              <a:rPr lang="en-US" altLang="en-PR" dirty="0" err="1">
                <a:cs typeface="Arial" panose="020B0604020202020204" pitchFamily="34" charset="0"/>
              </a:rPr>
              <a:t>el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número</a:t>
            </a:r>
            <a:r>
              <a:rPr lang="en-US" altLang="en-PR" dirty="0">
                <a:cs typeface="Arial" panose="020B0604020202020204" pitchFamily="34" charset="0"/>
              </a:rPr>
              <a:t> que se </a:t>
            </a:r>
            <a:r>
              <a:rPr lang="en-US" altLang="en-PR" dirty="0" err="1">
                <a:cs typeface="Arial" panose="020B0604020202020204" pitchFamily="34" charset="0"/>
              </a:rPr>
              <a:t>quiere</a:t>
            </a:r>
            <a:r>
              <a:rPr lang="en-US" altLang="en-PR" dirty="0">
                <a:cs typeface="Arial" panose="020B0604020202020204" pitchFamily="34" charset="0"/>
              </a:rPr>
              <a:t> </a:t>
            </a:r>
            <a:r>
              <a:rPr lang="en-US" altLang="en-PR" dirty="0" err="1">
                <a:cs typeface="Arial" panose="020B0604020202020204" pitchFamily="34" charset="0"/>
              </a:rPr>
              <a:t>redondear</a:t>
            </a:r>
            <a:r>
              <a:rPr lang="en-US" altLang="en-PR" dirty="0">
                <a:cs typeface="Arial" panose="020B0604020202020204" pitchFamily="34" charset="0"/>
              </a:rPr>
              <a:t> le </a:t>
            </a:r>
            <a:r>
              <a:rPr lang="en-US" altLang="en-PR" dirty="0" err="1">
                <a:cs typeface="Arial" panose="020B0604020202020204" pitchFamily="34" charset="0"/>
              </a:rPr>
              <a:t>sigue</a:t>
            </a:r>
            <a:r>
              <a:rPr lang="en-US" altLang="en-PR" dirty="0">
                <a:cs typeface="Arial" panose="020B0604020202020204" pitchFamily="34" charset="0"/>
              </a:rPr>
              <a:t> un </a:t>
            </a:r>
            <a:r>
              <a:rPr lang="en-US" altLang="en-PR" dirty="0" err="1">
                <a:cs typeface="Arial" panose="020B0604020202020204" pitchFamily="34" charset="0"/>
              </a:rPr>
              <a:t>número</a:t>
            </a:r>
            <a:r>
              <a:rPr lang="en-US" altLang="en-PR" dirty="0">
                <a:cs typeface="Arial" panose="020B0604020202020204" pitchFamily="34" charset="0"/>
              </a:rPr>
              <a:t> mayor de 5  se </a:t>
            </a:r>
            <a:r>
              <a:rPr lang="en-US" altLang="en-PR" dirty="0" err="1">
                <a:cs typeface="Arial" panose="020B0604020202020204" pitchFamily="34" charset="0"/>
              </a:rPr>
              <a:t>aumenta</a:t>
            </a:r>
            <a:r>
              <a:rPr lang="en-US" altLang="en-PR" dirty="0">
                <a:cs typeface="Arial" panose="020B0604020202020204" pitchFamily="34" charset="0"/>
              </a:rPr>
              <a:t> 1</a:t>
            </a:r>
          </a:p>
          <a:p>
            <a:pPr eaLnBrk="1" hangingPunct="1">
              <a:buFontTx/>
              <a:buAutoNum type="arabicPeriod"/>
            </a:pPr>
            <a:r>
              <a:rPr lang="en-US" altLang="en-PR" dirty="0"/>
              <a:t>Si a </a:t>
            </a:r>
            <a:r>
              <a:rPr lang="en-US" altLang="en-PR" dirty="0" err="1"/>
              <a:t>el</a:t>
            </a:r>
            <a:r>
              <a:rPr lang="en-US" altLang="en-PR" dirty="0"/>
              <a:t> </a:t>
            </a:r>
            <a:r>
              <a:rPr lang="en-US" altLang="en-PR" dirty="0" err="1"/>
              <a:t>número</a:t>
            </a:r>
            <a:r>
              <a:rPr lang="en-US" altLang="en-PR" dirty="0"/>
              <a:t> que se </a:t>
            </a:r>
            <a:r>
              <a:rPr lang="en-US" altLang="en-PR" dirty="0" err="1"/>
              <a:t>quiere</a:t>
            </a:r>
            <a:r>
              <a:rPr lang="en-US" altLang="en-PR" dirty="0"/>
              <a:t> </a:t>
            </a:r>
            <a:r>
              <a:rPr lang="en-US" altLang="en-PR" dirty="0" err="1"/>
              <a:t>redondear</a:t>
            </a:r>
            <a:r>
              <a:rPr lang="en-US" altLang="en-PR" dirty="0"/>
              <a:t> le </a:t>
            </a:r>
            <a:r>
              <a:rPr lang="en-US" altLang="en-PR" dirty="0" err="1"/>
              <a:t>sigue</a:t>
            </a:r>
            <a:r>
              <a:rPr lang="en-US" altLang="en-PR" dirty="0"/>
              <a:t> un </a:t>
            </a:r>
            <a:r>
              <a:rPr lang="en-US" altLang="en-PR" dirty="0" err="1"/>
              <a:t>número</a:t>
            </a:r>
            <a:r>
              <a:rPr lang="en-US" altLang="en-PR" dirty="0"/>
              <a:t> </a:t>
            </a:r>
            <a:r>
              <a:rPr lang="en-US" altLang="en-PR" dirty="0" err="1"/>
              <a:t>menor</a:t>
            </a:r>
            <a:r>
              <a:rPr lang="en-US" altLang="en-PR" dirty="0"/>
              <a:t> de 5  se </a:t>
            </a:r>
            <a:r>
              <a:rPr lang="en-US" altLang="en-PR" dirty="0" err="1"/>
              <a:t>queda</a:t>
            </a:r>
            <a:r>
              <a:rPr lang="en-US" altLang="en-PR" dirty="0"/>
              <a:t> </a:t>
            </a:r>
            <a:r>
              <a:rPr lang="en-US" altLang="en-PR" dirty="0" err="1"/>
              <a:t>igual</a:t>
            </a:r>
            <a:endParaRPr lang="en-US" altLang="en-PR" dirty="0"/>
          </a:p>
          <a:p>
            <a:pPr eaLnBrk="1" hangingPunct="1">
              <a:buFontTx/>
              <a:buAutoNum type="arabicPeriod"/>
            </a:pPr>
            <a:r>
              <a:rPr lang="en-US" altLang="en-PR" dirty="0"/>
              <a:t>Si a </a:t>
            </a:r>
            <a:r>
              <a:rPr lang="en-US" altLang="en-PR" dirty="0" err="1"/>
              <a:t>el</a:t>
            </a:r>
            <a:r>
              <a:rPr lang="en-US" altLang="en-PR" dirty="0"/>
              <a:t> </a:t>
            </a:r>
            <a:r>
              <a:rPr lang="en-US" altLang="en-PR" dirty="0" err="1"/>
              <a:t>número</a:t>
            </a:r>
            <a:r>
              <a:rPr lang="en-US" altLang="en-PR" dirty="0"/>
              <a:t> que se </a:t>
            </a:r>
            <a:r>
              <a:rPr lang="en-US" altLang="en-PR" dirty="0" err="1"/>
              <a:t>quiere</a:t>
            </a:r>
            <a:r>
              <a:rPr lang="en-US" altLang="en-PR" dirty="0"/>
              <a:t> </a:t>
            </a:r>
            <a:r>
              <a:rPr lang="en-US" altLang="en-PR" dirty="0" err="1"/>
              <a:t>redondear</a:t>
            </a:r>
            <a:r>
              <a:rPr lang="en-US" altLang="en-PR" dirty="0"/>
              <a:t> le </a:t>
            </a:r>
            <a:r>
              <a:rPr lang="en-US" altLang="en-PR" dirty="0" err="1"/>
              <a:t>sigue</a:t>
            </a:r>
            <a:r>
              <a:rPr lang="en-US" altLang="en-PR" dirty="0"/>
              <a:t> un </a:t>
            </a:r>
            <a:r>
              <a:rPr lang="en-US" altLang="en-PR" dirty="0" err="1"/>
              <a:t>número</a:t>
            </a:r>
            <a:r>
              <a:rPr lang="en-US" altLang="en-PR" dirty="0"/>
              <a:t> </a:t>
            </a:r>
            <a:r>
              <a:rPr lang="en-US" altLang="en-PR" dirty="0" err="1"/>
              <a:t>igual</a:t>
            </a:r>
            <a:r>
              <a:rPr lang="en-US" altLang="en-PR" dirty="0"/>
              <a:t> a 5 y </a:t>
            </a:r>
            <a:r>
              <a:rPr lang="en-US" altLang="en-PR" dirty="0" err="1"/>
              <a:t>los</a:t>
            </a:r>
            <a:r>
              <a:rPr lang="en-US" altLang="en-PR" dirty="0"/>
              <a:t> </a:t>
            </a:r>
            <a:r>
              <a:rPr lang="en-US" altLang="en-PR" dirty="0" err="1"/>
              <a:t>dígitos</a:t>
            </a:r>
            <a:r>
              <a:rPr lang="en-US" altLang="en-PR" dirty="0"/>
              <a:t>  que le </a:t>
            </a:r>
            <a:r>
              <a:rPr lang="en-US" altLang="en-PR" dirty="0" err="1"/>
              <a:t>siguen</a:t>
            </a:r>
            <a:r>
              <a:rPr lang="en-US" altLang="en-PR" dirty="0"/>
              <a:t> son </a:t>
            </a:r>
            <a:r>
              <a:rPr lang="en-US" altLang="en-PR" dirty="0" err="1"/>
              <a:t>mayores</a:t>
            </a:r>
            <a:r>
              <a:rPr lang="en-US" altLang="en-PR" dirty="0"/>
              <a:t> de cero, se </a:t>
            </a:r>
            <a:r>
              <a:rPr lang="en-US" altLang="en-PR" dirty="0" err="1"/>
              <a:t>aumenta</a:t>
            </a:r>
            <a:r>
              <a:rPr lang="en-US" altLang="en-PR" dirty="0"/>
              <a:t> 1, </a:t>
            </a:r>
            <a:r>
              <a:rPr lang="en-US" altLang="en-PR" dirty="0" err="1"/>
              <a:t>si</a:t>
            </a:r>
            <a:r>
              <a:rPr lang="en-US" altLang="en-PR" dirty="0"/>
              <a:t> son </a:t>
            </a:r>
            <a:r>
              <a:rPr lang="en-US" altLang="en-PR" dirty="0" err="1"/>
              <a:t>todos</a:t>
            </a:r>
            <a:r>
              <a:rPr lang="en-US" altLang="en-PR" dirty="0"/>
              <a:t> ceros, </a:t>
            </a:r>
            <a:r>
              <a:rPr lang="en-US" altLang="en-PR" dirty="0" err="1"/>
              <a:t>entonces</a:t>
            </a:r>
            <a:r>
              <a:rPr lang="en-US" altLang="en-PR" dirty="0"/>
              <a:t> se </a:t>
            </a:r>
            <a:r>
              <a:rPr lang="en-US" altLang="en-PR" dirty="0" err="1"/>
              <a:t>aumenta</a:t>
            </a:r>
            <a:r>
              <a:rPr lang="en-US" altLang="en-PR" dirty="0"/>
              <a:t> 1 </a:t>
            </a:r>
            <a:r>
              <a:rPr lang="en-US" altLang="en-PR" dirty="0" err="1"/>
              <a:t>si</a:t>
            </a:r>
            <a:r>
              <a:rPr lang="en-US" altLang="en-PR" dirty="0"/>
              <a:t> es impar, se </a:t>
            </a:r>
            <a:r>
              <a:rPr lang="en-US" altLang="en-PR" dirty="0" err="1"/>
              <a:t>queda</a:t>
            </a:r>
            <a:r>
              <a:rPr lang="en-US" altLang="en-PR" dirty="0"/>
              <a:t> </a:t>
            </a:r>
            <a:r>
              <a:rPr lang="en-US" altLang="en-PR" dirty="0" err="1"/>
              <a:t>igual</a:t>
            </a:r>
            <a:r>
              <a:rPr lang="en-US" altLang="en-PR" dirty="0"/>
              <a:t> </a:t>
            </a:r>
            <a:r>
              <a:rPr lang="en-US" altLang="en-PR" dirty="0" err="1"/>
              <a:t>si</a:t>
            </a:r>
            <a:r>
              <a:rPr lang="en-US" altLang="en-PR" dirty="0"/>
              <a:t> es par (se </a:t>
            </a:r>
            <a:r>
              <a:rPr lang="en-US" altLang="en-PR" dirty="0" err="1"/>
              <a:t>busca</a:t>
            </a:r>
            <a:r>
              <a:rPr lang="en-US" altLang="en-PR" dirty="0"/>
              <a:t> que </a:t>
            </a:r>
            <a:r>
              <a:rPr lang="en-US" altLang="en-PR" dirty="0" err="1"/>
              <a:t>el</a:t>
            </a:r>
            <a:r>
              <a:rPr lang="en-US" altLang="en-PR" dirty="0"/>
              <a:t> </a:t>
            </a:r>
            <a:r>
              <a:rPr lang="en-US" altLang="en-PR" dirty="0" err="1"/>
              <a:t>número</a:t>
            </a:r>
            <a:r>
              <a:rPr lang="en-US" altLang="en-PR" dirty="0"/>
              <a:t> sea par).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41B202-69B1-6C7B-C102-3E995297B80C}"/>
              </a:ext>
            </a:extLst>
          </p:cNvPr>
          <p:cNvCxnSpPr/>
          <p:nvPr/>
        </p:nvCxnSpPr>
        <p:spPr>
          <a:xfrm>
            <a:off x="978195" y="5028013"/>
            <a:ext cx="33173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941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4ADE1A3-F5A3-FE43-09A2-F35C9EC70750}"/>
              </a:ext>
            </a:extLst>
          </p:cNvPr>
          <p:cNvSpPr txBox="1">
            <a:spLocks noChangeArrowheads="1"/>
          </p:cNvSpPr>
          <p:nvPr/>
        </p:nvSpPr>
        <p:spPr>
          <a:xfrm>
            <a:off x="274675" y="1690688"/>
            <a:ext cx="11272284" cy="13007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es-MX" altLang="en-PR" dirty="0"/>
              <a:t>Al </a:t>
            </a:r>
            <a:r>
              <a:rPr lang="es-MX" altLang="en-PR" u="sng" dirty="0"/>
              <a:t>multiplicar o dividir</a:t>
            </a:r>
            <a:r>
              <a:rPr lang="es-MX" altLang="en-PR" dirty="0"/>
              <a:t> se redondean todos los números de acuerdo con el menos preciso (el de mayor error relativo), de manera que la incertidumbre del resultado será la del menos preciso.</a:t>
            </a:r>
            <a:endParaRPr lang="en-US" altLang="en-PR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FDF36C7-745E-3B95-87E7-595C2420BF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257867"/>
              </p:ext>
            </p:extLst>
          </p:nvPr>
        </p:nvGraphicFramePr>
        <p:xfrm>
          <a:off x="1006548" y="2850809"/>
          <a:ext cx="3374066" cy="732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30320" imgH="419040" progId="Equation.COEE2">
                  <p:embed/>
                </p:oleObj>
              </mc:Choice>
              <mc:Fallback>
                <p:oleObj name="Equation" r:id="rId2" imgW="1930320" imgH="419040" progId="Equation.COEE2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3FDF36C7-745E-3B95-87E7-595C2420BF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548" y="2850809"/>
                        <a:ext cx="3374066" cy="7324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80975651-9F84-0C00-DE27-A9C3F8FC9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0438"/>
            <a:ext cx="10515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PR" u="sng" dirty="0" err="1"/>
              <a:t>Cifras</a:t>
            </a:r>
            <a:r>
              <a:rPr lang="en-US" altLang="en-PR" u="sng" dirty="0"/>
              <a:t> </a:t>
            </a:r>
            <a:r>
              <a:rPr lang="en-US" altLang="en-PR" u="sng" dirty="0" err="1"/>
              <a:t>Significativas</a:t>
            </a:r>
            <a:r>
              <a:rPr lang="en-US" altLang="en-PR" u="sng" dirty="0"/>
              <a:t>, </a:t>
            </a:r>
            <a:r>
              <a:rPr lang="en-US" altLang="en-PR" u="sng" dirty="0" err="1"/>
              <a:t>operaciones</a:t>
            </a:r>
            <a:r>
              <a:rPr lang="en-US" altLang="en-PR" u="sng" dirty="0"/>
              <a:t> </a:t>
            </a:r>
            <a:r>
              <a:rPr lang="en-US" altLang="en-PR" u="sng" dirty="0" err="1"/>
              <a:t>matemáticas</a:t>
            </a:r>
            <a:endParaRPr lang="en-US" altLang="en-PR" u="sng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340D28C-09CB-547E-629B-B58245EE4C3A}"/>
              </a:ext>
            </a:extLst>
          </p:cNvPr>
          <p:cNvSpPr txBox="1">
            <a:spLocks noChangeArrowheads="1"/>
          </p:cNvSpPr>
          <p:nvPr/>
        </p:nvSpPr>
        <p:spPr>
          <a:xfrm>
            <a:off x="4724403" y="2420938"/>
            <a:ext cx="6629397" cy="38189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PR" dirty="0"/>
              <a:t>Absoluta				Relativa</a:t>
            </a:r>
          </a:p>
          <a:p>
            <a:pPr lvl="1"/>
            <a:endParaRPr lang="es-MX" altLang="en-PR" dirty="0"/>
          </a:p>
          <a:p>
            <a:pPr lvl="1"/>
            <a:r>
              <a:rPr lang="es-MX" altLang="en-PR" dirty="0"/>
              <a:t>0.0024  ±  0.0001			</a:t>
            </a:r>
          </a:p>
          <a:p>
            <a:endParaRPr lang="en-US" altLang="en-PR" dirty="0"/>
          </a:p>
          <a:p>
            <a:pPr lvl="1"/>
            <a:endParaRPr lang="en-US" altLang="en-PR" dirty="0"/>
          </a:p>
          <a:p>
            <a:pPr lvl="1"/>
            <a:r>
              <a:rPr lang="en-US" altLang="en-PR" dirty="0"/>
              <a:t>47.61  ±   0.01				</a:t>
            </a:r>
          </a:p>
          <a:p>
            <a:pPr lvl="1"/>
            <a:endParaRPr lang="en-US" altLang="en-PR" dirty="0"/>
          </a:p>
          <a:p>
            <a:pPr lvl="1"/>
            <a:endParaRPr lang="en-US" altLang="en-PR" dirty="0"/>
          </a:p>
          <a:p>
            <a:pPr lvl="1"/>
            <a:r>
              <a:rPr lang="en-US" altLang="en-PR" dirty="0"/>
              <a:t>2.83    ±   0.01</a:t>
            </a: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A17FAA92-F960-07F3-E2C7-4DFCAD58F9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779478"/>
              </p:ext>
            </p:extLst>
          </p:nvPr>
        </p:nvGraphicFramePr>
        <p:xfrm>
          <a:off x="8518454" y="2850809"/>
          <a:ext cx="259080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20480" imgH="419040" progId="Equation.COEE2">
                  <p:embed/>
                </p:oleObj>
              </mc:Choice>
              <mc:Fallback>
                <p:oleObj name="Equation" r:id="rId4" imgW="1320480" imgH="419040" progId="Equation.COEE2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A17FAA92-F960-07F3-E2C7-4DFCAD58F9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454" y="2850809"/>
                        <a:ext cx="2590800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6588E29D-6436-A35C-54EA-DE38231EEF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040559"/>
              </p:ext>
            </p:extLst>
          </p:nvPr>
        </p:nvGraphicFramePr>
        <p:xfrm>
          <a:off x="8518454" y="4146209"/>
          <a:ext cx="320040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47560" imgH="393480" progId="Equation.COEE2">
                  <p:embed/>
                </p:oleObj>
              </mc:Choice>
              <mc:Fallback>
                <p:oleObj name="Equation" r:id="rId6" imgW="1447560" imgH="393480" progId="Equation.COEE2">
                  <p:embed/>
                  <p:pic>
                    <p:nvPicPr>
                      <p:cNvPr id="8" name="Object 5">
                        <a:extLst>
                          <a:ext uri="{FF2B5EF4-FFF2-40B4-BE49-F238E27FC236}">
                            <a16:creationId xmlns:a16="http://schemas.microsoft.com/office/drawing/2014/main" id="{6588E29D-6436-A35C-54EA-DE38231EEF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454" y="4146209"/>
                        <a:ext cx="3200400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78569418-3A9B-9693-615E-868327E0C7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327016"/>
              </p:ext>
            </p:extLst>
          </p:nvPr>
        </p:nvGraphicFramePr>
        <p:xfrm>
          <a:off x="8518454" y="5213009"/>
          <a:ext cx="28194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95280" imgH="419040" progId="Equation.COEE2">
                  <p:embed/>
                </p:oleObj>
              </mc:Choice>
              <mc:Fallback>
                <p:oleObj name="Equation" r:id="rId8" imgW="1295280" imgH="419040" progId="Equation.COEE2">
                  <p:embed/>
                  <p:pic>
                    <p:nvPicPr>
                      <p:cNvPr id="9" name="Object 6">
                        <a:extLst>
                          <a:ext uri="{FF2B5EF4-FFF2-40B4-BE49-F238E27FC236}">
                            <a16:creationId xmlns:a16="http://schemas.microsoft.com/office/drawing/2014/main" id="{78569418-3A9B-9693-615E-868327E0C7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454" y="5213009"/>
                        <a:ext cx="28194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900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AEB98-E392-42DC-B1C1-12651D8A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860265"/>
            <a:ext cx="10515600" cy="554116"/>
          </a:xfrm>
        </p:spPr>
        <p:txBody>
          <a:bodyPr>
            <a:normAutofit/>
          </a:bodyPr>
          <a:lstStyle/>
          <a:p>
            <a:r>
              <a:rPr lang="es-PR" sz="2800" u="sng" dirty="0"/>
              <a:t>Experimento Densidad de un sólido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ACD1C2-8816-4989-8EA2-B9CF3C30A265}"/>
              </a:ext>
            </a:extLst>
          </p:cNvPr>
          <p:cNvSpPr txBox="1"/>
          <p:nvPr/>
        </p:nvSpPr>
        <p:spPr>
          <a:xfrm>
            <a:off x="204540" y="1334622"/>
            <a:ext cx="831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En este experimento determinará la densidad de un sólido cilíndrico por dos métodos.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E54386-7C0E-4DC6-9CB0-66126CBDA855}"/>
              </a:ext>
            </a:extLst>
          </p:cNvPr>
          <p:cNvSpPr txBox="1"/>
          <p:nvPr/>
        </p:nvSpPr>
        <p:spPr>
          <a:xfrm>
            <a:off x="161925" y="2193737"/>
            <a:ext cx="3109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Medidas de distancia (Vernier):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D8EB03-3F2E-4B08-AA36-5265912E08D8}"/>
              </a:ext>
            </a:extLst>
          </p:cNvPr>
          <p:cNvGrpSpPr/>
          <p:nvPr/>
        </p:nvGrpSpPr>
        <p:grpSpPr>
          <a:xfrm>
            <a:off x="352425" y="3094693"/>
            <a:ext cx="2081636" cy="2190750"/>
            <a:chOff x="352425" y="3094693"/>
            <a:chExt cx="2081636" cy="2190750"/>
          </a:xfrm>
        </p:grpSpPr>
        <p:sp>
          <p:nvSpPr>
            <p:cNvPr id="4" name="Cylinder 3">
              <a:extLst>
                <a:ext uri="{FF2B5EF4-FFF2-40B4-BE49-F238E27FC236}">
                  <a16:creationId xmlns:a16="http://schemas.microsoft.com/office/drawing/2014/main" id="{9B2BCFBC-0A0B-43C9-9AC1-C1947D42CD1F}"/>
                </a:ext>
              </a:extLst>
            </p:cNvPr>
            <p:cNvSpPr/>
            <p:nvPr/>
          </p:nvSpPr>
          <p:spPr>
            <a:xfrm>
              <a:off x="352425" y="3094693"/>
              <a:ext cx="1552574" cy="2190750"/>
            </a:xfrm>
            <a:prstGeom prst="can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05B2EA0-E1BB-49DC-95B0-843BF9579314}"/>
                </a:ext>
              </a:extLst>
            </p:cNvPr>
            <p:cNvCxnSpPr/>
            <p:nvPr/>
          </p:nvCxnSpPr>
          <p:spPr>
            <a:xfrm flipV="1">
              <a:off x="2057399" y="3094693"/>
              <a:ext cx="0" cy="2190750"/>
            </a:xfrm>
            <a:prstGeom prst="straightConnector1">
              <a:avLst/>
            </a:prstGeom>
            <a:ln w="222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8AEB35-5155-4489-88A8-FC94FC32B315}"/>
                </a:ext>
              </a:extLst>
            </p:cNvPr>
            <p:cNvSpPr txBox="1"/>
            <p:nvPr/>
          </p:nvSpPr>
          <p:spPr>
            <a:xfrm rot="5400000">
              <a:off x="1725020" y="4126993"/>
              <a:ext cx="1048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R" dirty="0"/>
                <a:t>altura (h)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1B7F5A-775C-4CAF-B2F0-59AE7A1C1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999" y="4329411"/>
              <a:ext cx="1548000" cy="0"/>
            </a:xfrm>
            <a:prstGeom prst="straightConnector1">
              <a:avLst/>
            </a:prstGeom>
            <a:ln w="222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07EEDC-DFC6-4C6A-832D-D295BF6E322D}"/>
                </a:ext>
              </a:extLst>
            </p:cNvPr>
            <p:cNvSpPr txBox="1"/>
            <p:nvPr/>
          </p:nvSpPr>
          <p:spPr>
            <a:xfrm>
              <a:off x="511207" y="3918089"/>
              <a:ext cx="1380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R" dirty="0"/>
                <a:t>Diámetro (d)</a:t>
              </a:r>
            </a:p>
          </p:txBody>
        </p:sp>
      </p:grp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25C0A69-DCA3-4E0D-9448-259784DC9F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586267"/>
              </p:ext>
            </p:extLst>
          </p:nvPr>
        </p:nvGraphicFramePr>
        <p:xfrm>
          <a:off x="233116" y="2505979"/>
          <a:ext cx="22891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228600" progId="Equation.DSMT4">
                  <p:embed/>
                </p:oleObj>
              </mc:Choice>
              <mc:Fallback>
                <p:oleObj name="Equation" r:id="rId2" imgW="1231560" imgH="22860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E25C0A69-DCA3-4E0D-9448-259784DC9F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3116" y="2505979"/>
                        <a:ext cx="2289175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FD4A194-7F68-4599-8949-460A49F75E50}"/>
              </a:ext>
            </a:extLst>
          </p:cNvPr>
          <p:cNvSpPr txBox="1"/>
          <p:nvPr/>
        </p:nvSpPr>
        <p:spPr>
          <a:xfrm>
            <a:off x="3342188" y="2178311"/>
            <a:ext cx="3463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Medidas de peso balanza analítica:</a:t>
            </a:r>
          </a:p>
          <a:p>
            <a:r>
              <a:rPr lang="es-PR" u="sng" dirty="0"/>
              <a:t>Incertidumbre absoluta ±  0.0001 g</a:t>
            </a:r>
          </a:p>
        </p:txBody>
      </p:sp>
      <p:pic>
        <p:nvPicPr>
          <p:cNvPr id="4098" name="Picture 2" descr="AS 310.R2 PLUS Analytical Balance in Laboratory Balances - Radwag Balances  And Scales">
            <a:extLst>
              <a:ext uri="{FF2B5EF4-FFF2-40B4-BE49-F238E27FC236}">
                <a16:creationId xmlns:a16="http://schemas.microsoft.com/office/drawing/2014/main" id="{B3E61561-2EF2-4D41-9A2C-01C8DF47A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013" y="282464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EE1C59F-418D-4108-99C6-8369D2ED8D1B}"/>
              </a:ext>
            </a:extLst>
          </p:cNvPr>
          <p:cNvSpPr txBox="1"/>
          <p:nvPr/>
        </p:nvSpPr>
        <p:spPr>
          <a:xfrm>
            <a:off x="204540" y="1762549"/>
            <a:ext cx="111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>
                <a:solidFill>
                  <a:srgbClr val="00B050"/>
                </a:solidFill>
              </a:rPr>
              <a:t>Método A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5E00D006-AEE8-48CB-99EB-2DF36C1726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000718"/>
              </p:ext>
            </p:extLst>
          </p:nvPr>
        </p:nvGraphicFramePr>
        <p:xfrm>
          <a:off x="7217751" y="2931429"/>
          <a:ext cx="4262505" cy="310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97000" imgH="2057400" progId="Equation.DSMT4">
                  <p:embed/>
                </p:oleObj>
              </mc:Choice>
              <mc:Fallback>
                <p:oleObj name="Equation" r:id="rId5" imgW="2997000" imgH="20574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5E00D006-AEE8-48CB-99EB-2DF36C1726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17751" y="2931429"/>
                        <a:ext cx="4262505" cy="3108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476AEA6-2A7D-4D0E-AEE2-53107313BEBC}"/>
              </a:ext>
            </a:extLst>
          </p:cNvPr>
          <p:cNvSpPr txBox="1"/>
          <p:nvPr/>
        </p:nvSpPr>
        <p:spPr>
          <a:xfrm>
            <a:off x="352425" y="5563008"/>
            <a:ext cx="21830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Ejemplo de distancia:</a:t>
            </a:r>
          </a:p>
          <a:p>
            <a:r>
              <a:rPr lang="es-PR" u="sng" dirty="0"/>
              <a:t>h = 5.252 ± 0.001 cm</a:t>
            </a:r>
          </a:p>
          <a:p>
            <a:r>
              <a:rPr lang="es-PR" u="sng" dirty="0"/>
              <a:t>d = 1.516 ± 0.001cm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6AFFA8-24A6-4AD6-B293-CF8B175DC5C9}"/>
              </a:ext>
            </a:extLst>
          </p:cNvPr>
          <p:cNvSpPr txBox="1"/>
          <p:nvPr/>
        </p:nvSpPr>
        <p:spPr>
          <a:xfrm>
            <a:off x="4012415" y="5490742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Ejemplo de peso:</a:t>
            </a:r>
          </a:p>
          <a:p>
            <a:r>
              <a:rPr lang="es-PR" u="sng" dirty="0"/>
              <a:t>p = 25.0567 ± 0.0001 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8BB2C8-FF6B-494A-9CD2-F24E5A81A2C2}"/>
              </a:ext>
            </a:extLst>
          </p:cNvPr>
          <p:cNvSpPr txBox="1"/>
          <p:nvPr/>
        </p:nvSpPr>
        <p:spPr>
          <a:xfrm>
            <a:off x="7067609" y="2455310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Cálculo de la densidad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92EBD5-34F1-4108-B563-92B0351052CB}"/>
              </a:ext>
            </a:extLst>
          </p:cNvPr>
          <p:cNvSpPr txBox="1"/>
          <p:nvPr/>
        </p:nvSpPr>
        <p:spPr>
          <a:xfrm>
            <a:off x="6806021" y="1756466"/>
            <a:ext cx="5304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rgbClr val="FF0000"/>
                </a:solidFill>
              </a:rPr>
              <a:t>Se repite todo 3 veces para determinar densidad promedio y su desviación estándar (s)</a:t>
            </a:r>
          </a:p>
        </p:txBody>
      </p:sp>
    </p:spTree>
    <p:extLst>
      <p:ext uri="{BB962C8B-B14F-4D97-AF65-F5344CB8AC3E}">
        <p14:creationId xmlns:p14="http://schemas.microsoft.com/office/powerpoint/2010/main" val="1687132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AEB98-E392-42DC-B1C1-12651D8A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932478"/>
            <a:ext cx="10515600" cy="729635"/>
          </a:xfrm>
        </p:spPr>
        <p:txBody>
          <a:bodyPr>
            <a:normAutofit/>
          </a:bodyPr>
          <a:lstStyle/>
          <a:p>
            <a:r>
              <a:rPr lang="es-PR" sz="2800" u="sng" dirty="0"/>
              <a:t>Experimento Densidad de un sólido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ACD1C2-8816-4989-8EA2-B9CF3C30A265}"/>
              </a:ext>
            </a:extLst>
          </p:cNvPr>
          <p:cNvSpPr txBox="1"/>
          <p:nvPr/>
        </p:nvSpPr>
        <p:spPr>
          <a:xfrm>
            <a:off x="190742" y="1532221"/>
            <a:ext cx="831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En este experimento determinará la densidad de un sólido cilíndrico por dos métodos.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356987-E75E-46B6-A9D1-B171FC4D644C}"/>
              </a:ext>
            </a:extLst>
          </p:cNvPr>
          <p:cNvSpPr txBox="1"/>
          <p:nvPr/>
        </p:nvSpPr>
        <p:spPr>
          <a:xfrm>
            <a:off x="3979346" y="2239686"/>
            <a:ext cx="3788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u="sng" dirty="0"/>
              <a:t>Medidas de peso balanza Cent-O-</a:t>
            </a:r>
            <a:r>
              <a:rPr lang="es-PR" sz="1400" u="sng" dirty="0" err="1"/>
              <a:t>gram</a:t>
            </a:r>
            <a:r>
              <a:rPr lang="es-PR" sz="1400" u="sng" dirty="0"/>
              <a:t>:</a:t>
            </a:r>
          </a:p>
          <a:p>
            <a:r>
              <a:rPr lang="es-PR" sz="1400" u="sng" dirty="0"/>
              <a:t>Incertidumbre absoluta ±  0.01 g</a:t>
            </a:r>
          </a:p>
        </p:txBody>
      </p:sp>
      <p:pic>
        <p:nvPicPr>
          <p:cNvPr id="16" name="Picture 6" descr="Buying Guide | Ohaus Cent-O-Gram Overhead Mechanical Balance, 311g  Capacity...">
            <a:extLst>
              <a:ext uri="{FF2B5EF4-FFF2-40B4-BE49-F238E27FC236}">
                <a16:creationId xmlns:a16="http://schemas.microsoft.com/office/drawing/2014/main" id="{21199115-4E81-4B3A-AB84-8DBDDD240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59" y="3101039"/>
            <a:ext cx="1739999" cy="17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D8A7EE-6416-4148-A7DE-2BE6A4B6909E}"/>
              </a:ext>
            </a:extLst>
          </p:cNvPr>
          <p:cNvSpPr txBox="1"/>
          <p:nvPr/>
        </p:nvSpPr>
        <p:spPr>
          <a:xfrm>
            <a:off x="190742" y="1901553"/>
            <a:ext cx="111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>
                <a:solidFill>
                  <a:srgbClr val="00B050"/>
                </a:solidFill>
              </a:rPr>
              <a:t>Método 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5B1CC1-19B0-4F91-B326-001F4840350E}"/>
              </a:ext>
            </a:extLst>
          </p:cNvPr>
          <p:cNvSpPr txBox="1"/>
          <p:nvPr/>
        </p:nvSpPr>
        <p:spPr>
          <a:xfrm>
            <a:off x="190742" y="2239686"/>
            <a:ext cx="3788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u="sng" dirty="0"/>
              <a:t>Volumen por desplazamiento de agua en probeta plástica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594C5EC-8489-48AE-B147-5AD643EDE4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986723"/>
              </p:ext>
            </p:extLst>
          </p:nvPr>
        </p:nvGraphicFramePr>
        <p:xfrm>
          <a:off x="7281549" y="3048416"/>
          <a:ext cx="4335463" cy="276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47760" imgH="1828800" progId="Equation.DSMT4">
                  <p:embed/>
                </p:oleObj>
              </mc:Choice>
              <mc:Fallback>
                <p:oleObj name="Equation" r:id="rId3" imgW="3047760" imgH="182880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4594C5EC-8489-48AE-B147-5AD643EDE4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81549" y="3048416"/>
                        <a:ext cx="4335463" cy="276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6D46D63-18EC-4BFE-921A-83DB65ECDC1F}"/>
              </a:ext>
            </a:extLst>
          </p:cNvPr>
          <p:cNvSpPr txBox="1"/>
          <p:nvPr/>
        </p:nvSpPr>
        <p:spPr>
          <a:xfrm>
            <a:off x="7281549" y="2617235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Cálculo de la densidad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C69894-9C1D-48E1-85AA-CD8FF52AE6A5}"/>
              </a:ext>
            </a:extLst>
          </p:cNvPr>
          <p:cNvSpPr txBox="1"/>
          <p:nvPr/>
        </p:nvSpPr>
        <p:spPr>
          <a:xfrm>
            <a:off x="7071850" y="1954176"/>
            <a:ext cx="4754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rgbClr val="FF0000"/>
                </a:solidFill>
              </a:rPr>
              <a:t>Se repite todo 3 veces para determinar densidad promedio y su desviación estándar (s)</a:t>
            </a:r>
          </a:p>
        </p:txBody>
      </p:sp>
      <p:pic>
        <p:nvPicPr>
          <p:cNvPr id="5126" name="Picture 6" descr="Probeta Plastica 100ml | No Aplica">
            <a:extLst>
              <a:ext uri="{FF2B5EF4-FFF2-40B4-BE49-F238E27FC236}">
                <a16:creationId xmlns:a16="http://schemas.microsoft.com/office/drawing/2014/main" id="{ABD8566A-2547-4B22-9715-37F40369CE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1" t="12697" r="15111" b="11747"/>
          <a:stretch/>
        </p:blipFill>
        <p:spPr bwMode="auto">
          <a:xfrm>
            <a:off x="314308" y="3193435"/>
            <a:ext cx="1845377" cy="225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8D7264E-555C-4A37-814E-292B7C1A230E}"/>
              </a:ext>
            </a:extLst>
          </p:cNvPr>
          <p:cNvSpPr txBox="1"/>
          <p:nvPr/>
        </p:nvSpPr>
        <p:spPr>
          <a:xfrm>
            <a:off x="316280" y="5610633"/>
            <a:ext cx="3058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Ejemplo de desplazamiento:</a:t>
            </a:r>
          </a:p>
          <a:p>
            <a:r>
              <a:rPr lang="es-PR" u="sng" dirty="0"/>
              <a:t>Vol. Inicial (V1) = 15.0 ± 0.1 mL</a:t>
            </a:r>
          </a:p>
          <a:p>
            <a:r>
              <a:rPr lang="es-PR" u="sng" dirty="0"/>
              <a:t>Vol. Final (V2) = 25.4 ± 0.1 mL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2771F0-21FC-45E9-9219-61E9BA57341F}"/>
              </a:ext>
            </a:extLst>
          </p:cNvPr>
          <p:cNvSpPr txBox="1"/>
          <p:nvPr/>
        </p:nvSpPr>
        <p:spPr>
          <a:xfrm>
            <a:off x="3976270" y="5538367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u="sng" dirty="0"/>
              <a:t>Ejemplo de peso:</a:t>
            </a:r>
          </a:p>
          <a:p>
            <a:r>
              <a:rPr lang="es-PR" u="sng" dirty="0"/>
              <a:t>p = 25.12 ± 0.01 g</a:t>
            </a:r>
          </a:p>
        </p:txBody>
      </p:sp>
      <p:sp>
        <p:nvSpPr>
          <p:cNvPr id="25" name="Cylinder 24">
            <a:extLst>
              <a:ext uri="{FF2B5EF4-FFF2-40B4-BE49-F238E27FC236}">
                <a16:creationId xmlns:a16="http://schemas.microsoft.com/office/drawing/2014/main" id="{9DDC1C50-8D71-49FE-9291-73A318AC095A}"/>
              </a:ext>
            </a:extLst>
          </p:cNvPr>
          <p:cNvSpPr/>
          <p:nvPr/>
        </p:nvSpPr>
        <p:spPr>
          <a:xfrm rot="14878403">
            <a:off x="1925814" y="2538729"/>
            <a:ext cx="192609" cy="509317"/>
          </a:xfrm>
          <a:prstGeom prst="can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8945EC-27A6-410A-A49F-A201F980B16F}"/>
              </a:ext>
            </a:extLst>
          </p:cNvPr>
          <p:cNvCxnSpPr>
            <a:cxnSpLocks/>
          </p:cNvCxnSpPr>
          <p:nvPr/>
        </p:nvCxnSpPr>
        <p:spPr>
          <a:xfrm flipH="1">
            <a:off x="1600201" y="2895684"/>
            <a:ext cx="123824" cy="5333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2652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LANDO_UPRH.potx" id="{260FB3B7-F44D-41F8-A822-C78C1A51A06B}" vid="{198A1D37-AD7C-4A30-9829-0685210BD924}"/>
    </a:ext>
  </a:extLst>
</a:theme>
</file>

<file path=ppt/theme/theme2.xml><?xml version="1.0" encoding="utf-8"?>
<a:theme xmlns:a="http://schemas.openxmlformats.org/drawingml/2006/main" name="ROLANDO_UP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LANDO_UPRH.potx" id="{260FB3B7-F44D-41F8-A822-C78C1A51A06B}" vid="{E256E447-5215-4F23-A4CF-CEE4815937E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LANDO_UPRH.potx" id="{260FB3B7-F44D-41F8-A822-C78C1A51A06B}" vid="{13EA81B2-FCDD-42BC-B09A-DA31120C49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1850</Words>
  <Application>Microsoft Office PowerPoint</Application>
  <PresentationFormat>Widescreen</PresentationFormat>
  <Paragraphs>312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Custom Design</vt:lpstr>
      <vt:lpstr>ROLANDO_UPRH</vt:lpstr>
      <vt:lpstr>1_Custom Design</vt:lpstr>
      <vt:lpstr>Equation</vt:lpstr>
      <vt:lpstr>Quim 3003-Laboratorio Química General Agosto- Diciembre 2023-24</vt:lpstr>
      <vt:lpstr>Información General Quim3003</vt:lpstr>
      <vt:lpstr>Ejemplo Preperación Libreta para un Experimento</vt:lpstr>
      <vt:lpstr>PowerPoint Presentation</vt:lpstr>
      <vt:lpstr>Sistema de Unidades de Medidas</vt:lpstr>
      <vt:lpstr>Sistema de Unidades de Medidas- prefijos</vt:lpstr>
      <vt:lpstr>Análisis Dimensional y Factores de Conversión de Unidades</vt:lpstr>
      <vt:lpstr>Ejemplos para uso factores de conversión</vt:lpstr>
      <vt:lpstr>Ejemplos para uso factores de conversión</vt:lpstr>
      <vt:lpstr>Ejemplos para uso factores de conversión</vt:lpstr>
      <vt:lpstr>Ejemplos para uso factores de conversión de temperatura</vt:lpstr>
      <vt:lpstr>Fuentes de error y tipos de errores</vt:lpstr>
      <vt:lpstr>PowerPoint Presentation</vt:lpstr>
      <vt:lpstr>PowerPoint Presentation</vt:lpstr>
      <vt:lpstr>PowerPoint Presentation</vt:lpstr>
      <vt:lpstr>PowerPoint Presentation</vt:lpstr>
      <vt:lpstr>¿Cómo expresar precisión de un conjunto de datos medidos de igual manera?</vt:lpstr>
      <vt:lpstr>¿Cómo expresar precisión de….Continuación</vt:lpstr>
      <vt:lpstr>Cifras Significativas</vt:lpstr>
      <vt:lpstr>Cifras Significativas, continuación</vt:lpstr>
      <vt:lpstr>Cifras Significativas, continuación</vt:lpstr>
      <vt:lpstr>Cifras Significativas, operaciones matemáticas</vt:lpstr>
      <vt:lpstr>Cifras Significativas, operaciones matemáticas</vt:lpstr>
      <vt:lpstr>Experimento Densidad de un sólido</vt:lpstr>
      <vt:lpstr>Experimento Densidad de un sólido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</dc:creator>
  <cp:lastModifiedBy>Rolando Oyola Martinez</cp:lastModifiedBy>
  <cp:revision>25</cp:revision>
  <dcterms:created xsi:type="dcterms:W3CDTF">2022-01-24T13:59:06Z</dcterms:created>
  <dcterms:modified xsi:type="dcterms:W3CDTF">2023-08-15T16:10:51Z</dcterms:modified>
</cp:coreProperties>
</file>