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60" r:id="rId4"/>
    <p:sldId id="261" r:id="rId5"/>
    <p:sldId id="262" r:id="rId6"/>
    <p:sldId id="259" r:id="rId7"/>
    <p:sldId id="264" r:id="rId8"/>
    <p:sldId id="265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94660"/>
  </p:normalViewPr>
  <p:slideViewPr>
    <p:cSldViewPr>
      <p:cViewPr varScale="1">
        <p:scale>
          <a:sx n="113" d="100"/>
          <a:sy n="113" d="100"/>
        </p:scale>
        <p:origin x="122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Lenovorom\d\_CUH_Cursos\Quim3026_Lab\Informe_Modelos\Mn_Acero_AM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1000" b="0" i="0" u="none" strike="noStrike" baseline="0" dirty="0" err="1">
                <a:solidFill>
                  <a:srgbClr val="000000"/>
                </a:solidFill>
                <a:latin typeface="Arial"/>
                <a:cs typeface="Arial"/>
              </a:rPr>
              <a:t>Curva</a:t>
            </a:r>
            <a:r>
              <a:rPr lang="en-US" sz="1000" b="0" i="0" u="none" strike="noStrike" baseline="0" dirty="0">
                <a:solidFill>
                  <a:srgbClr val="000000"/>
                </a:solidFill>
                <a:latin typeface="Arial"/>
                <a:cs typeface="Arial"/>
              </a:rPr>
              <a:t> de </a:t>
            </a:r>
            <a:r>
              <a:rPr lang="en-US" sz="1000" b="0" i="0" u="none" strike="noStrike" baseline="0" dirty="0" err="1">
                <a:solidFill>
                  <a:srgbClr val="000000"/>
                </a:solidFill>
                <a:latin typeface="Arial"/>
                <a:cs typeface="Arial"/>
              </a:rPr>
              <a:t>calibración</a:t>
            </a:r>
            <a:r>
              <a:rPr lang="en-US" sz="1000" b="0" i="0" u="none" strike="noStrike" baseline="0" dirty="0">
                <a:solidFill>
                  <a:srgbClr val="000000"/>
                </a:solidFill>
                <a:latin typeface="Arial"/>
                <a:cs typeface="Arial"/>
              </a:rPr>
              <a:t>: (</a:t>
            </a:r>
            <a:r>
              <a:rPr lang="en-US" sz="1000" b="0" i="0" u="none" strike="noStrike" baseline="0" dirty="0" err="1">
                <a:solidFill>
                  <a:srgbClr val="000000"/>
                </a:solidFill>
                <a:latin typeface="Arial"/>
                <a:cs typeface="Arial"/>
              </a:rPr>
              <a:t>Desconocido</a:t>
            </a:r>
            <a:r>
              <a:rPr lang="en-US" sz="1000" b="0" i="0" u="none" strike="noStrike" baseline="0" dirty="0">
                <a:solidFill>
                  <a:srgbClr val="000000"/>
                </a:solidFill>
                <a:latin typeface="Arial"/>
                <a:cs typeface="Arial"/>
              </a:rPr>
              <a:t> #XX)</a:t>
            </a:r>
          </a:p>
        </c:rich>
      </c:tx>
      <c:layout>
        <c:manualLayout>
          <c:xMode val="edge"/>
          <c:yMode val="edge"/>
          <c:x val="0.31049054326118891"/>
          <c:y val="4.8492488970793543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6069942478475924"/>
          <c:y val="0.14047235494880547"/>
          <c:w val="0.74503515263008802"/>
          <c:h val="0.66965879408418649"/>
        </c:manualLayout>
      </c:layout>
      <c:scatterChart>
        <c:scatterStyle val="lineMarker"/>
        <c:varyColors val="0"/>
        <c:ser>
          <c:idx val="0"/>
          <c:order val="0"/>
          <c:spPr>
            <a:ln w="12700">
              <a:noFill/>
              <a:prstDash val="solid"/>
            </a:ln>
          </c:spPr>
          <c:marker>
            <c:symbol val="diamond"/>
            <c:size val="9"/>
            <c:spPr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41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solidFill>
                  <a:schemeClr val="tx1"/>
                </a:solidFill>
                <a:prstDash val="solid"/>
              </a:ln>
            </c:spPr>
          </c:marker>
          <c:trendline>
            <c:trendlineType val="linear"/>
            <c:dispRSqr val="0"/>
            <c:dispEq val="0"/>
          </c:trendline>
          <c:xVal>
            <c:numRef>
              <c:f>Sheet1!$A$82:$A$87</c:f>
              <c:numCache>
                <c:formatCode>0.00E+00</c:formatCode>
                <c:ptCount val="6"/>
                <c:pt idx="0" formatCode="General">
                  <c:v>0</c:v>
                </c:pt>
                <c:pt idx="1">
                  <c:v>5.0730000000000003E-4</c:v>
                </c:pt>
                <c:pt idx="2">
                  <c:v>3.0437999999999998E-4</c:v>
                </c:pt>
                <c:pt idx="3">
                  <c:v>2.0292000000000002E-4</c:v>
                </c:pt>
                <c:pt idx="4">
                  <c:v>1.0146000000000001E-4</c:v>
                </c:pt>
                <c:pt idx="5">
                  <c:v>2.0292000000000002E-5</c:v>
                </c:pt>
              </c:numCache>
            </c:numRef>
          </c:xVal>
          <c:yVal>
            <c:numRef>
              <c:f>Sheet1!$B$82:$B$87</c:f>
              <c:numCache>
                <c:formatCode>0.0000</c:formatCode>
                <c:ptCount val="6"/>
                <c:pt idx="0" formatCode="General">
                  <c:v>0</c:v>
                </c:pt>
                <c:pt idx="1">
                  <c:v>1.2010000000000001</c:v>
                </c:pt>
                <c:pt idx="2" formatCode="General">
                  <c:v>0.72209999999999996</c:v>
                </c:pt>
                <c:pt idx="3" formatCode="General">
                  <c:v>0.48230000000000001</c:v>
                </c:pt>
                <c:pt idx="4" formatCode="General">
                  <c:v>0.2429</c:v>
                </c:pt>
                <c:pt idx="5">
                  <c:v>4.7E-2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3168-4334-8C2A-E7A2FA0F25CE}"/>
            </c:ext>
          </c:extLst>
        </c:ser>
        <c:ser>
          <c:idx val="1"/>
          <c:order val="1"/>
          <c:spPr>
            <a:ln w="28575">
              <a:noFill/>
            </a:ln>
          </c:spPr>
          <c:marker>
            <c:symbol val="triangle"/>
            <c:size val="9"/>
            <c:spPr>
              <a:noFill/>
              <a:ln w="12700">
                <a:solidFill>
                  <a:srgbClr val="FF0000"/>
                </a:solidFill>
              </a:ln>
            </c:spPr>
          </c:marker>
          <c:xVal>
            <c:numRef>
              <c:f>Sheet1!$B$50</c:f>
              <c:numCache>
                <c:formatCode>0.000000</c:formatCode>
                <c:ptCount val="1"/>
                <c:pt idx="0">
                  <c:v>3.4099999999999999E-4</c:v>
                </c:pt>
              </c:numCache>
            </c:numRef>
          </c:xVal>
          <c:yVal>
            <c:numRef>
              <c:f>Sheet1!$C$16</c:f>
              <c:numCache>
                <c:formatCode>General</c:formatCode>
                <c:ptCount val="1"/>
                <c:pt idx="0">
                  <c:v>0.80730000000000002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3168-4334-8C2A-E7A2FA0F25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6011520"/>
        <c:axId val="196013440"/>
      </c:scatterChart>
      <c:valAx>
        <c:axId val="196011520"/>
        <c:scaling>
          <c:orientation val="minMax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4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400" b="0" dirty="0"/>
                  <a:t>[FDC#40</a:t>
                </a:r>
                <a:r>
                  <a:rPr lang="en-US" sz="1400" b="0" baseline="0" dirty="0"/>
                  <a:t>, M</a:t>
                </a:r>
                <a:r>
                  <a:rPr lang="en-US" sz="1400" b="0" dirty="0"/>
                  <a:t>]</a:t>
                </a:r>
              </a:p>
            </c:rich>
          </c:tx>
          <c:layout>
            <c:manualLayout>
              <c:xMode val="edge"/>
              <c:yMode val="edge"/>
              <c:x val="0.45451014598469897"/>
              <c:y val="0.89962411831626854"/>
            </c:manualLayout>
          </c:layout>
          <c:overlay val="0"/>
          <c:spPr>
            <a:noFill/>
            <a:ln w="25400">
              <a:noFill/>
            </a:ln>
          </c:spPr>
        </c:title>
        <c:numFmt formatCode="0.0E+00" sourceLinked="0"/>
        <c:majorTickMark val="out"/>
        <c:minorTickMark val="out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96013440"/>
        <c:crosses val="autoZero"/>
        <c:crossBetween val="midCat"/>
      </c:valAx>
      <c:valAx>
        <c:axId val="196013440"/>
        <c:scaling>
          <c:orientation val="minMax"/>
          <c:max val="1.45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200" b="0" dirty="0"/>
                  <a:t>Absorbancia@504 nm</a:t>
                </a:r>
              </a:p>
            </c:rich>
          </c:tx>
          <c:layout>
            <c:manualLayout>
              <c:xMode val="edge"/>
              <c:yMode val="edge"/>
              <c:x val="2.2409276923481145E-2"/>
              <c:y val="0.19313656427758816"/>
            </c:manualLayout>
          </c:layout>
          <c:overlay val="0"/>
          <c:spPr>
            <a:noFill/>
            <a:ln w="25400">
              <a:noFill/>
            </a:ln>
          </c:spPr>
        </c:title>
        <c:numFmt formatCode="0.00" sourceLinked="0"/>
        <c:majorTickMark val="out"/>
        <c:minorTickMark val="out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96011520"/>
        <c:crosses val="autoZero"/>
        <c:crossBetween val="midCat"/>
        <c:majorUnit val="0.2"/>
        <c:minorUnit val="0.05"/>
      </c:valAx>
      <c:spPr>
        <a:solidFill>
          <a:schemeClr val="bg1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chemeClr val="accent1">
        <a:lumMod val="20000"/>
        <a:lumOff val="80000"/>
      </a:schemeClr>
    </a:solidFill>
    <a:ln w="22225">
      <a:solidFill>
        <a:schemeClr val="tx1"/>
      </a:solidFill>
      <a:prstDash val="solid"/>
    </a:ln>
  </c:spPr>
  <c:txPr>
    <a:bodyPr/>
    <a:lstStyle/>
    <a:p>
      <a:pPr>
        <a:defRPr sz="8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E0E46-EE64-430F-9F30-08578AA75998}" type="datetimeFigureOut">
              <a:rPr lang="en-US" smtClean="0"/>
              <a:pPr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3E8F5-16BD-49D0-ABE1-3ABEF2BC5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E0E46-EE64-430F-9F30-08578AA75998}" type="datetimeFigureOut">
              <a:rPr lang="en-US" smtClean="0"/>
              <a:pPr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3E8F5-16BD-49D0-ABE1-3ABEF2BC5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E0E46-EE64-430F-9F30-08578AA75998}" type="datetimeFigureOut">
              <a:rPr lang="en-US" smtClean="0"/>
              <a:pPr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3E8F5-16BD-49D0-ABE1-3ABEF2BC5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E0E46-EE64-430F-9F30-08578AA75998}" type="datetimeFigureOut">
              <a:rPr lang="en-US" smtClean="0"/>
              <a:pPr/>
              <a:t>9/26/2023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3E8F5-16BD-49D0-ABE1-3ABEF2BC5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E0E46-EE64-430F-9F30-08578AA75998}" type="datetimeFigureOut">
              <a:rPr lang="en-US" smtClean="0"/>
              <a:pPr/>
              <a:t>9/26/2023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3E8F5-16BD-49D0-ABE1-3ABEF2BC5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E0E46-EE64-430F-9F30-08578AA75998}" type="datetimeFigureOut">
              <a:rPr lang="en-US" smtClean="0"/>
              <a:pPr/>
              <a:t>9/26/2023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3E8F5-16BD-49D0-ABE1-3ABEF2BC5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E0E46-EE64-430F-9F30-08578AA75998}" type="datetimeFigureOut">
              <a:rPr lang="en-US" smtClean="0"/>
              <a:pPr/>
              <a:t>9/26/2023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3E8F5-16BD-49D0-ABE1-3ABEF2BC5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E0E46-EE64-430F-9F30-08578AA75998}" type="datetimeFigureOut">
              <a:rPr lang="en-US" smtClean="0"/>
              <a:pPr/>
              <a:t>9/26/2023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3E8F5-16BD-49D0-ABE1-3ABEF2BC5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E0E46-EE64-430F-9F30-08578AA75998}" type="datetimeFigureOut">
              <a:rPr lang="en-US" smtClean="0"/>
              <a:pPr/>
              <a:t>9/26/2023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3E8F5-16BD-49D0-ABE1-3ABEF2BC5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E0E46-EE64-430F-9F30-08578AA75998}" type="datetimeFigureOut">
              <a:rPr lang="en-US" smtClean="0"/>
              <a:pPr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3E8F5-16BD-49D0-ABE1-3ABEF2BC5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E0E46-EE64-430F-9F30-08578AA75998}" type="datetimeFigureOut">
              <a:rPr lang="en-US" smtClean="0"/>
              <a:pPr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3E8F5-16BD-49D0-ABE1-3ABEF2BC5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E0E46-EE64-430F-9F30-08578AA75998}" type="datetimeFigureOut">
              <a:rPr lang="en-US" smtClean="0"/>
              <a:pPr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E3E8F5-16BD-49D0-ABE1-3ABEF2BC5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hem.libretexts.org/Courses/Prince_Georges_Community_College/CHEM_2000%3A_Chemistry_for_Engineers_(Sinex)/Unit_4%3A_Nomenclature_and_Reactions/Chapter_12%3A_Aqueous_Reactions/Chapter_12.1%3A_Preparing_Solutions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jpeg"/><Relationship Id="rId7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0.w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image" Target="../media/image16.wmf"/><Relationship Id="rId7" Type="http://schemas.openxmlformats.org/officeDocument/2006/relationships/oleObject" Target="../embeddings/oleObject6.bin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.x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FC794-6D42-4764-4EC1-69D27DEFB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 #5: </a:t>
            </a:r>
            <a:r>
              <a:rPr lang="es-PR" sz="1800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PREPARACION DE SOLUCIÓNES: RELACION ENTRE CONCENTRACIÓN Y</a:t>
            </a:r>
            <a:r>
              <a:rPr lang="es-PR" sz="1800" spc="65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PR" sz="1800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ABSORBENCIA</a:t>
            </a:r>
            <a:endParaRPr lang="en-US" sz="1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3201D-5DB5-39A4-B4DF-3C28F2C8AC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830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000" dirty="0"/>
              <a:t>En este experimento se enseña cómo preparar una solución de una cierta concentración por dos métodos:</a:t>
            </a:r>
          </a:p>
          <a:p>
            <a:r>
              <a:rPr lang="es-ES" sz="2000" dirty="0"/>
              <a:t>Pesada directa del soluto</a:t>
            </a:r>
          </a:p>
          <a:p>
            <a:endParaRPr lang="es-ES" sz="2000" dirty="0"/>
          </a:p>
          <a:p>
            <a:endParaRPr lang="es-ES" sz="2000" dirty="0"/>
          </a:p>
          <a:p>
            <a:endParaRPr lang="es-ES" sz="2000" dirty="0"/>
          </a:p>
          <a:p>
            <a:endParaRPr lang="es-ES" sz="2000" dirty="0"/>
          </a:p>
          <a:p>
            <a:endParaRPr lang="es-ES" sz="2000" dirty="0"/>
          </a:p>
          <a:p>
            <a:r>
              <a:rPr lang="es-ES" sz="2000" dirty="0"/>
              <a:t>Dilución de una solución de concentración conocida</a:t>
            </a:r>
          </a:p>
          <a:p>
            <a:endParaRPr lang="en-US" sz="2000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D914DD8B-B232-69F2-D4B8-4597AFEC7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604" y="1982027"/>
            <a:ext cx="4191000" cy="166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hlinkClick r:id="rId3"/>
            <a:extLst>
              <a:ext uri="{FF2B5EF4-FFF2-40B4-BE49-F238E27FC236}">
                <a16:creationId xmlns:a16="http://schemas.microsoft.com/office/drawing/2014/main" id="{6D9DC2B0-0B1F-A65C-BB4B-3706A68B60DC}"/>
              </a:ext>
            </a:extLst>
          </p:cNvPr>
          <p:cNvSpPr txBox="1"/>
          <p:nvPr/>
        </p:nvSpPr>
        <p:spPr>
          <a:xfrm>
            <a:off x="381000" y="5984229"/>
            <a:ext cx="8153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3"/>
              </a:rPr>
              <a:t>https://chem.libretexts.org/Courses/Prince_Georges_Community_College/CHEM_2000%3A_Chemistry_for_Engineers_(Sinex)/Unit_4%3A_Nomenclature_and_Reactions/Chapter_12%3A_Aqueous_Reactions/Chapter_12.1%3A_Preparing_Solutions</a:t>
            </a:r>
            <a:endParaRPr lang="en-US" sz="1200" dirty="0"/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95A4E520-1C64-4281-BE19-9977DB3CA3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140211"/>
            <a:ext cx="3686175" cy="1816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3587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2F11C58-3F31-48B2-8270-CD174B4B7158}"/>
              </a:ext>
            </a:extLst>
          </p:cNvPr>
          <p:cNvSpPr txBox="1"/>
          <p:nvPr/>
        </p:nvSpPr>
        <p:spPr>
          <a:xfrm>
            <a:off x="228600" y="228600"/>
            <a:ext cx="678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 err="1"/>
              <a:t>Parte</a:t>
            </a:r>
            <a:r>
              <a:rPr lang="en-US" sz="2000" u="sng" dirty="0"/>
              <a:t> I: </a:t>
            </a:r>
            <a:r>
              <a:rPr lang="en-US" sz="2000" u="sng" dirty="0" err="1"/>
              <a:t>Preparación</a:t>
            </a:r>
            <a:r>
              <a:rPr lang="en-US" sz="2000" u="sng" dirty="0"/>
              <a:t> de </a:t>
            </a:r>
            <a:r>
              <a:rPr lang="en-US" sz="2000" u="sng" dirty="0" err="1"/>
              <a:t>solución</a:t>
            </a:r>
            <a:r>
              <a:rPr lang="en-US" sz="2000" u="sng" dirty="0"/>
              <a:t> por </a:t>
            </a:r>
            <a:r>
              <a:rPr lang="en-US" sz="2000" u="sng" dirty="0" err="1"/>
              <a:t>pesada</a:t>
            </a:r>
            <a:r>
              <a:rPr lang="en-US" sz="2000" u="sng" dirty="0"/>
              <a:t> </a:t>
            </a:r>
            <a:r>
              <a:rPr lang="en-US" sz="2000" u="sng" dirty="0" err="1"/>
              <a:t>directa</a:t>
            </a:r>
            <a:endParaRPr lang="en-PR" sz="2000" u="sng" dirty="0"/>
          </a:p>
        </p:txBody>
      </p:sp>
      <p:pic>
        <p:nvPicPr>
          <p:cNvPr id="6" name="Picture 5" descr="A picture containing table, mirror&#10;&#10;Description automatically generated">
            <a:extLst>
              <a:ext uri="{FF2B5EF4-FFF2-40B4-BE49-F238E27FC236}">
                <a16:creationId xmlns:a16="http://schemas.microsoft.com/office/drawing/2014/main" id="{2EB44177-BF08-41E5-8DE8-66600C6269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335" y="2122357"/>
            <a:ext cx="921834" cy="1143000"/>
          </a:xfrm>
          <a:prstGeom prst="rect">
            <a:avLst/>
          </a:prstGeom>
          <a:solidFill>
            <a:srgbClr val="7030A0"/>
          </a:solidFill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13C39A7F-27FA-4266-AC57-E6D74BEB2958}"/>
              </a:ext>
            </a:extLst>
          </p:cNvPr>
          <p:cNvSpPr txBox="1"/>
          <p:nvPr/>
        </p:nvSpPr>
        <p:spPr>
          <a:xfrm>
            <a:off x="6312120" y="4637037"/>
            <a:ext cx="17171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</a:t>
            </a:r>
            <a:r>
              <a:rPr lang="en-US" sz="1400" baseline="-25000" dirty="0"/>
              <a:t>1</a:t>
            </a:r>
            <a:r>
              <a:rPr lang="en-US" sz="1400" dirty="0"/>
              <a:t> = ____________ </a:t>
            </a:r>
            <a:endParaRPr lang="en-PR" sz="14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0668205-BC77-4AFD-A31D-1BA214EC2A4D}"/>
              </a:ext>
            </a:extLst>
          </p:cNvPr>
          <p:cNvSpPr txBox="1"/>
          <p:nvPr/>
        </p:nvSpPr>
        <p:spPr>
          <a:xfrm>
            <a:off x="6663182" y="4194091"/>
            <a:ext cx="1151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Solución</a:t>
            </a:r>
            <a:r>
              <a:rPr lang="en-US" dirty="0"/>
              <a:t> 1</a:t>
            </a:r>
            <a:endParaRPr lang="en-PR" dirty="0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C4417C9-F131-4756-841E-457D280B6A2E}"/>
              </a:ext>
            </a:extLst>
          </p:cNvPr>
          <p:cNvCxnSpPr>
            <a:cxnSpLocks/>
          </p:cNvCxnSpPr>
          <p:nvPr/>
        </p:nvCxnSpPr>
        <p:spPr>
          <a:xfrm flipV="1">
            <a:off x="1814095" y="2693857"/>
            <a:ext cx="2302903" cy="18100"/>
          </a:xfrm>
          <a:prstGeom prst="line">
            <a:avLst/>
          </a:prstGeom>
          <a:ln w="25400">
            <a:solidFill>
              <a:schemeClr val="tx1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EF6D5865-B2FD-4C2E-A99E-128704CC4F78}"/>
              </a:ext>
            </a:extLst>
          </p:cNvPr>
          <p:cNvSpPr txBox="1"/>
          <p:nvPr/>
        </p:nvSpPr>
        <p:spPr>
          <a:xfrm>
            <a:off x="6290605" y="5100305"/>
            <a:ext cx="1473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</a:t>
            </a:r>
            <a:r>
              <a:rPr lang="en-US" baseline="-25000" dirty="0"/>
              <a:t>T</a:t>
            </a:r>
            <a:r>
              <a:rPr lang="en-US" dirty="0"/>
              <a:t> = 500.0 mL</a:t>
            </a:r>
            <a:endParaRPr lang="en-PR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B960791-7CCA-4DC4-ACB5-730945BD437E}"/>
              </a:ext>
            </a:extLst>
          </p:cNvPr>
          <p:cNvSpPr txBox="1"/>
          <p:nvPr/>
        </p:nvSpPr>
        <p:spPr>
          <a:xfrm>
            <a:off x="1379034" y="6436793"/>
            <a:ext cx="5262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R" sz="1200" dirty="0"/>
              <a:t>https://www.webassign.net/question_assets/ucscgencheml1/lab_9/manual.html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3C20A0-40FE-4CDC-93CE-9560FC0010EA}"/>
              </a:ext>
            </a:extLst>
          </p:cNvPr>
          <p:cNvSpPr txBox="1"/>
          <p:nvPr/>
        </p:nvSpPr>
        <p:spPr>
          <a:xfrm>
            <a:off x="1752600" y="2362200"/>
            <a:ext cx="23616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R" sz="1200" dirty="0"/>
              <a:t>1) X gramos FDC#40 (0.35 y 0.38 g)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2CCD45-26CC-4AA2-9EE6-F23B8752D48F}"/>
              </a:ext>
            </a:extLst>
          </p:cNvPr>
          <p:cNvSpPr txBox="1"/>
          <p:nvPr/>
        </p:nvSpPr>
        <p:spPr>
          <a:xfrm>
            <a:off x="889216" y="3164400"/>
            <a:ext cx="8589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R" sz="1200" dirty="0"/>
              <a:t>Vaso 50mL</a:t>
            </a:r>
          </a:p>
        </p:txBody>
      </p:sp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1FDE494A-37AE-4794-9840-E50F2407BC46}"/>
              </a:ext>
            </a:extLst>
          </p:cNvPr>
          <p:cNvCxnSpPr>
            <a:cxnSpLocks/>
            <a:endCxn id="6" idx="0"/>
          </p:cNvCxnSpPr>
          <p:nvPr/>
        </p:nvCxnSpPr>
        <p:spPr>
          <a:xfrm rot="10800000">
            <a:off x="1287252" y="2122357"/>
            <a:ext cx="839108" cy="267176"/>
          </a:xfrm>
          <a:prstGeom prst="curvedConnector4">
            <a:avLst>
              <a:gd name="adj1" fmla="val 2103"/>
              <a:gd name="adj2" fmla="val 231398"/>
            </a:avLst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3AFB0E52-424E-4E05-82C0-4E77276161F7}"/>
              </a:ext>
            </a:extLst>
          </p:cNvPr>
          <p:cNvSpPr txBox="1"/>
          <p:nvPr/>
        </p:nvSpPr>
        <p:spPr>
          <a:xfrm>
            <a:off x="1752600" y="2771001"/>
            <a:ext cx="2572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R" sz="1200" dirty="0"/>
              <a:t>2) Disolver con </a:t>
            </a:r>
            <a:r>
              <a:rPr lang="es-PR" sz="1200" dirty="0">
                <a:sym typeface="Symbol" panose="05050102010706020507" pitchFamily="18" charset="2"/>
              </a:rPr>
              <a:t>20mL H</a:t>
            </a:r>
            <a:r>
              <a:rPr lang="es-PR" sz="1200" baseline="-25000" dirty="0">
                <a:sym typeface="Symbol" panose="05050102010706020507" pitchFamily="18" charset="2"/>
              </a:rPr>
              <a:t>2</a:t>
            </a:r>
            <a:r>
              <a:rPr lang="es-PR" sz="1200" dirty="0">
                <a:sym typeface="Symbol" panose="05050102010706020507" pitchFamily="18" charset="2"/>
              </a:rPr>
              <a:t>O deionizada</a:t>
            </a:r>
            <a:endParaRPr lang="es-PR" sz="120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12A6309-8963-411D-B465-E46327889D95}"/>
              </a:ext>
            </a:extLst>
          </p:cNvPr>
          <p:cNvGrpSpPr/>
          <p:nvPr/>
        </p:nvGrpSpPr>
        <p:grpSpPr>
          <a:xfrm>
            <a:off x="4217794" y="2122357"/>
            <a:ext cx="921834" cy="1143000"/>
            <a:chOff x="4217794" y="2122357"/>
            <a:chExt cx="921834" cy="1143000"/>
          </a:xfrm>
        </p:grpSpPr>
        <p:pic>
          <p:nvPicPr>
            <p:cNvPr id="23" name="Picture 22" descr="A picture containing table, mirror&#10;&#10;Description automatically generated">
              <a:extLst>
                <a:ext uri="{FF2B5EF4-FFF2-40B4-BE49-F238E27FC236}">
                  <a16:creationId xmlns:a16="http://schemas.microsoft.com/office/drawing/2014/main" id="{166EBCFA-0317-4A9A-9436-DD2DC26C4F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7794" y="2122357"/>
              <a:ext cx="921834" cy="1143000"/>
            </a:xfrm>
            <a:prstGeom prst="rect">
              <a:avLst/>
            </a:prstGeom>
            <a:solidFill>
              <a:srgbClr val="7030A0"/>
            </a:solidFill>
          </p:spPr>
        </p:pic>
        <p:sp>
          <p:nvSpPr>
            <p:cNvPr id="13" name="Cylinder 12">
              <a:extLst>
                <a:ext uri="{FF2B5EF4-FFF2-40B4-BE49-F238E27FC236}">
                  <a16:creationId xmlns:a16="http://schemas.microsoft.com/office/drawing/2014/main" id="{55F9157B-C121-4462-9155-F6888AA2DD59}"/>
                </a:ext>
              </a:extLst>
            </p:cNvPr>
            <p:cNvSpPr/>
            <p:nvPr/>
          </p:nvSpPr>
          <p:spPr>
            <a:xfrm>
              <a:off x="4381200" y="2819400"/>
              <a:ext cx="666000" cy="381000"/>
            </a:xfrm>
            <a:prstGeom prst="can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</p:grpSp>
      <p:pic>
        <p:nvPicPr>
          <p:cNvPr id="17" name="Picture 16" descr="Shape&#10;&#10;Description automatically generated">
            <a:extLst>
              <a:ext uri="{FF2B5EF4-FFF2-40B4-BE49-F238E27FC236}">
                <a16:creationId xmlns:a16="http://schemas.microsoft.com/office/drawing/2014/main" id="{BEBC1FDE-BFF4-4BB1-A2B4-A276F4E87F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323" y="1504267"/>
            <a:ext cx="625684" cy="964066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3497946C-7DF9-4C80-9192-4755AC541151}"/>
              </a:ext>
            </a:extLst>
          </p:cNvPr>
          <p:cNvGrpSpPr/>
          <p:nvPr/>
        </p:nvGrpSpPr>
        <p:grpSpPr>
          <a:xfrm rot="3743119" flipH="1">
            <a:off x="6049132" y="633332"/>
            <a:ext cx="893234" cy="1143000"/>
            <a:chOff x="4217794" y="2122357"/>
            <a:chExt cx="921834" cy="1143000"/>
          </a:xfrm>
        </p:grpSpPr>
        <p:pic>
          <p:nvPicPr>
            <p:cNvPr id="31" name="Picture 30" descr="A picture containing table, mirror&#10;&#10;Description automatically generated">
              <a:extLst>
                <a:ext uri="{FF2B5EF4-FFF2-40B4-BE49-F238E27FC236}">
                  <a16:creationId xmlns:a16="http://schemas.microsoft.com/office/drawing/2014/main" id="{C139584F-D976-4ADA-B8D0-A48ED0B384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7794" y="2122357"/>
              <a:ext cx="921834" cy="1143000"/>
            </a:xfrm>
            <a:prstGeom prst="rect">
              <a:avLst/>
            </a:prstGeom>
            <a:solidFill>
              <a:srgbClr val="7030A0"/>
            </a:solidFill>
          </p:spPr>
        </p:pic>
        <p:sp>
          <p:nvSpPr>
            <p:cNvPr id="32" name="Cylinder 31">
              <a:extLst>
                <a:ext uri="{FF2B5EF4-FFF2-40B4-BE49-F238E27FC236}">
                  <a16:creationId xmlns:a16="http://schemas.microsoft.com/office/drawing/2014/main" id="{BF18FF32-9748-4EBD-8B5C-8E886BA37209}"/>
                </a:ext>
              </a:extLst>
            </p:cNvPr>
            <p:cNvSpPr/>
            <p:nvPr/>
          </p:nvSpPr>
          <p:spPr>
            <a:xfrm>
              <a:off x="4381200" y="2819400"/>
              <a:ext cx="666000" cy="381000"/>
            </a:xfrm>
            <a:prstGeom prst="can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</p:grpSp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293D1984-573C-43F6-9679-C18734F7D0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8054407"/>
              </p:ext>
            </p:extLst>
          </p:nvPr>
        </p:nvGraphicFramePr>
        <p:xfrm>
          <a:off x="762000" y="4530265"/>
          <a:ext cx="4678052" cy="65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441600" imgH="482400" progId="Equation.DSMT4">
                  <p:embed/>
                </p:oleObj>
              </mc:Choice>
              <mc:Fallback>
                <p:oleObj name="Equation" r:id="rId5" imgW="344160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62000" y="4530265"/>
                        <a:ext cx="4678052" cy="655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" name="Picture 27" descr="Diagram&#10;&#10;Description automatically generated">
            <a:extLst>
              <a:ext uri="{FF2B5EF4-FFF2-40B4-BE49-F238E27FC236}">
                <a16:creationId xmlns:a16="http://schemas.microsoft.com/office/drawing/2014/main" id="{FD01EF10-E1CE-4091-B63A-9B402880C64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77656" flipH="1">
            <a:off x="7139253" y="246814"/>
            <a:ext cx="588746" cy="13429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CB49DDD-3D53-6386-557C-0F2D40703E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09114" y="2458065"/>
            <a:ext cx="800100" cy="177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138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2F11C58-3F31-48B2-8270-CD174B4B7158}"/>
              </a:ext>
            </a:extLst>
          </p:cNvPr>
          <p:cNvSpPr txBox="1"/>
          <p:nvPr/>
        </p:nvSpPr>
        <p:spPr>
          <a:xfrm>
            <a:off x="228600" y="228600"/>
            <a:ext cx="678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 err="1"/>
              <a:t>Parte</a:t>
            </a:r>
            <a:r>
              <a:rPr lang="en-US" sz="2000" u="sng" dirty="0"/>
              <a:t> II: </a:t>
            </a:r>
            <a:r>
              <a:rPr lang="en-US" sz="2000" u="sng" dirty="0" err="1"/>
              <a:t>Preparación</a:t>
            </a:r>
            <a:r>
              <a:rPr lang="en-US" sz="2000" u="sng" dirty="0"/>
              <a:t> de </a:t>
            </a:r>
            <a:r>
              <a:rPr lang="en-US" sz="2000" u="sng" dirty="0" err="1"/>
              <a:t>solución</a:t>
            </a:r>
            <a:r>
              <a:rPr lang="en-US" sz="2000" u="sng" dirty="0"/>
              <a:t> por </a:t>
            </a:r>
            <a:r>
              <a:rPr lang="en-US" sz="2000" u="sng" dirty="0" err="1"/>
              <a:t>dilución</a:t>
            </a:r>
            <a:endParaRPr lang="en-PR" sz="2000" u="sng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D541A75-3F85-4E1E-BAB0-5AC96CFF271F}"/>
              </a:ext>
            </a:extLst>
          </p:cNvPr>
          <p:cNvSpPr txBox="1"/>
          <p:nvPr/>
        </p:nvSpPr>
        <p:spPr>
          <a:xfrm>
            <a:off x="628342" y="4633721"/>
            <a:ext cx="1205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/>
              <a:t>Solución</a:t>
            </a:r>
            <a:r>
              <a:rPr lang="en-US" sz="1600" b="1" dirty="0"/>
              <a:t> 1</a:t>
            </a:r>
            <a:endParaRPr lang="en-PR" sz="1600" b="1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3C39A7F-27FA-4266-AC57-E6D74BEB2958}"/>
              </a:ext>
            </a:extLst>
          </p:cNvPr>
          <p:cNvSpPr txBox="1"/>
          <p:nvPr/>
        </p:nvSpPr>
        <p:spPr>
          <a:xfrm>
            <a:off x="282697" y="5057084"/>
            <a:ext cx="29965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</a:t>
            </a:r>
            <a:r>
              <a:rPr lang="en-US" sz="1400" baseline="-25000" dirty="0"/>
              <a:t>1</a:t>
            </a:r>
            <a:r>
              <a:rPr lang="en-US" sz="1400" dirty="0"/>
              <a:t> = </a:t>
            </a:r>
            <a:r>
              <a:rPr lang="en-US" sz="1400" u="sng" dirty="0"/>
              <a:t>_____De </a:t>
            </a:r>
            <a:r>
              <a:rPr lang="en-US" sz="1400" u="sng" dirty="0" err="1"/>
              <a:t>pesada</a:t>
            </a:r>
            <a:r>
              <a:rPr lang="en-US" sz="1400" u="sng" dirty="0"/>
              <a:t> </a:t>
            </a:r>
            <a:r>
              <a:rPr lang="en-US" sz="1400" u="sng" dirty="0" err="1"/>
              <a:t>directa</a:t>
            </a:r>
            <a:r>
              <a:rPr lang="en-US" sz="1400" u="sng" dirty="0"/>
              <a:t>_______ </a:t>
            </a:r>
            <a:endParaRPr lang="en-PR" sz="1400" u="sng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B960791-7CCA-4DC4-ACB5-730945BD437E}"/>
              </a:ext>
            </a:extLst>
          </p:cNvPr>
          <p:cNvSpPr txBox="1"/>
          <p:nvPr/>
        </p:nvSpPr>
        <p:spPr>
          <a:xfrm>
            <a:off x="1379034" y="6436793"/>
            <a:ext cx="5262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R" sz="1200" dirty="0"/>
              <a:t>https://www.webassign.net/question_assets/ucscgencheml1/lab_9/manual.html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1FF6526-6832-4453-9A74-5264E452A14C}"/>
              </a:ext>
            </a:extLst>
          </p:cNvPr>
          <p:cNvSpPr txBox="1"/>
          <p:nvPr/>
        </p:nvSpPr>
        <p:spPr>
          <a:xfrm>
            <a:off x="3679299" y="5593050"/>
            <a:ext cx="17171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</a:t>
            </a:r>
            <a:r>
              <a:rPr lang="en-US" sz="1400" baseline="-25000" dirty="0"/>
              <a:t>2</a:t>
            </a:r>
            <a:r>
              <a:rPr lang="en-US" sz="1400" dirty="0"/>
              <a:t> = ____________ </a:t>
            </a:r>
            <a:endParaRPr lang="en-PR" sz="1400" dirty="0"/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A3307DCA-6BD9-4AF0-9B89-A95F15A5B591}"/>
              </a:ext>
            </a:extLst>
          </p:cNvPr>
          <p:cNvGrpSpPr/>
          <p:nvPr/>
        </p:nvGrpSpPr>
        <p:grpSpPr>
          <a:xfrm>
            <a:off x="448979" y="3165025"/>
            <a:ext cx="1205212" cy="1426292"/>
            <a:chOff x="4217794" y="2122357"/>
            <a:chExt cx="921834" cy="1143000"/>
          </a:xfrm>
        </p:grpSpPr>
        <p:pic>
          <p:nvPicPr>
            <p:cNvPr id="79" name="Picture 78" descr="A picture containing table, mirror&#10;&#10;Description automatically generated">
              <a:extLst>
                <a:ext uri="{FF2B5EF4-FFF2-40B4-BE49-F238E27FC236}">
                  <a16:creationId xmlns:a16="http://schemas.microsoft.com/office/drawing/2014/main" id="{4C979F47-5EE1-47A5-B87D-05C1321EC1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7794" y="2122357"/>
              <a:ext cx="921834" cy="1143000"/>
            </a:xfrm>
            <a:prstGeom prst="rect">
              <a:avLst/>
            </a:prstGeom>
            <a:solidFill>
              <a:srgbClr val="7030A0"/>
            </a:solidFill>
          </p:spPr>
        </p:pic>
        <p:sp>
          <p:nvSpPr>
            <p:cNvPr id="81" name="Cylinder 80">
              <a:extLst>
                <a:ext uri="{FF2B5EF4-FFF2-40B4-BE49-F238E27FC236}">
                  <a16:creationId xmlns:a16="http://schemas.microsoft.com/office/drawing/2014/main" id="{7D2D8216-EE66-4EED-B1E5-47EC1B74E2DF}"/>
                </a:ext>
              </a:extLst>
            </p:cNvPr>
            <p:cNvSpPr/>
            <p:nvPr/>
          </p:nvSpPr>
          <p:spPr>
            <a:xfrm>
              <a:off x="4381200" y="2594014"/>
              <a:ext cx="666000" cy="606386"/>
            </a:xfrm>
            <a:prstGeom prst="can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28975ED1-93DB-494D-94D0-69DF962A0B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05" y="1521298"/>
            <a:ext cx="179363" cy="25908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D9E3AF6-AD17-4269-BDC5-7E8DDA4ABD6E}"/>
              </a:ext>
            </a:extLst>
          </p:cNvPr>
          <p:cNvSpPr txBox="1"/>
          <p:nvPr/>
        </p:nvSpPr>
        <p:spPr>
          <a:xfrm flipH="1">
            <a:off x="1230948" y="2254191"/>
            <a:ext cx="14495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</a:t>
            </a:r>
            <a:r>
              <a:rPr lang="en-US" baseline="-25000" dirty="0"/>
              <a:t>1</a:t>
            </a:r>
            <a:r>
              <a:rPr lang="en-US" dirty="0"/>
              <a:t>=10.00 mL</a:t>
            </a:r>
          </a:p>
          <a:p>
            <a:r>
              <a:rPr lang="en-US" dirty="0"/>
              <a:t>“</a:t>
            </a:r>
            <a:r>
              <a:rPr lang="en-US" dirty="0" err="1"/>
              <a:t>Alícuota</a:t>
            </a:r>
            <a:r>
              <a:rPr lang="en-US" dirty="0"/>
              <a:t>”</a:t>
            </a:r>
            <a:endParaRPr lang="es-PR" dirty="0"/>
          </a:p>
        </p:txBody>
      </p:sp>
      <p:pic>
        <p:nvPicPr>
          <p:cNvPr id="85" name="Picture 84">
            <a:extLst>
              <a:ext uri="{FF2B5EF4-FFF2-40B4-BE49-F238E27FC236}">
                <a16:creationId xmlns:a16="http://schemas.microsoft.com/office/drawing/2014/main" id="{026CB2AF-3DE3-42E7-8539-FA08405992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636" y="819484"/>
            <a:ext cx="179363" cy="2590800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A75A8C6-96D0-4754-8353-A0D7DD5AEE43}"/>
              </a:ext>
            </a:extLst>
          </p:cNvPr>
          <p:cNvCxnSpPr/>
          <p:nvPr/>
        </p:nvCxnSpPr>
        <p:spPr>
          <a:xfrm>
            <a:off x="2057443" y="3753582"/>
            <a:ext cx="172451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AA2B376F-4DE3-45A7-A120-29CD58033F25}"/>
              </a:ext>
            </a:extLst>
          </p:cNvPr>
          <p:cNvSpPr txBox="1"/>
          <p:nvPr/>
        </p:nvSpPr>
        <p:spPr>
          <a:xfrm>
            <a:off x="3679299" y="5975680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</a:t>
            </a:r>
            <a:r>
              <a:rPr lang="en-US" baseline="-25000" dirty="0"/>
              <a:t>2</a:t>
            </a:r>
            <a:r>
              <a:rPr lang="en-US" dirty="0"/>
              <a:t> = 250.0 mL</a:t>
            </a:r>
            <a:endParaRPr lang="en-PR" dirty="0"/>
          </a:p>
        </p:txBody>
      </p:sp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9070B9CA-FA25-4AB5-8CE5-F72CE8AE17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7697968"/>
              </p:ext>
            </p:extLst>
          </p:nvPr>
        </p:nvGraphicFramePr>
        <p:xfrm>
          <a:off x="5081950" y="3452409"/>
          <a:ext cx="1887997" cy="15339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12520" imgH="660240" progId="Equation.DSMT4">
                  <p:embed/>
                </p:oleObj>
              </mc:Choice>
              <mc:Fallback>
                <p:oleObj name="Equation" r:id="rId4" imgW="812520" imgH="660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081950" y="3452409"/>
                        <a:ext cx="1887997" cy="15339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" name="TextBox 86">
            <a:extLst>
              <a:ext uri="{FF2B5EF4-FFF2-40B4-BE49-F238E27FC236}">
                <a16:creationId xmlns:a16="http://schemas.microsoft.com/office/drawing/2014/main" id="{096934DD-FFE2-4782-8706-6DF173EB5E1E}"/>
              </a:ext>
            </a:extLst>
          </p:cNvPr>
          <p:cNvSpPr txBox="1"/>
          <p:nvPr/>
        </p:nvSpPr>
        <p:spPr>
          <a:xfrm>
            <a:off x="4039393" y="5160848"/>
            <a:ext cx="1205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/>
              <a:t>Solución</a:t>
            </a:r>
            <a:r>
              <a:rPr lang="en-US" sz="1600" b="1" dirty="0"/>
              <a:t> 2</a:t>
            </a:r>
            <a:endParaRPr lang="en-PR" sz="1600" b="1" dirty="0"/>
          </a:p>
        </p:txBody>
      </p:sp>
      <p:cxnSp>
        <p:nvCxnSpPr>
          <p:cNvPr id="3" name="Connector: Curved 2">
            <a:extLst>
              <a:ext uri="{FF2B5EF4-FFF2-40B4-BE49-F238E27FC236}">
                <a16:creationId xmlns:a16="http://schemas.microsoft.com/office/drawing/2014/main" id="{4E978A60-1B95-4371-AE09-C8C4877C716C}"/>
              </a:ext>
            </a:extLst>
          </p:cNvPr>
          <p:cNvCxnSpPr>
            <a:cxnSpLocks/>
          </p:cNvCxnSpPr>
          <p:nvPr/>
        </p:nvCxnSpPr>
        <p:spPr>
          <a:xfrm>
            <a:off x="2590800" y="2438400"/>
            <a:ext cx="1752600" cy="381000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83488830-73D8-4014-0E9D-96584A23CA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2267" y="3426044"/>
            <a:ext cx="800100" cy="177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499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77" descr="Diagram&#10;&#10;Description automatically generated">
            <a:extLst>
              <a:ext uri="{FF2B5EF4-FFF2-40B4-BE49-F238E27FC236}">
                <a16:creationId xmlns:a16="http://schemas.microsoft.com/office/drawing/2014/main" id="{2A17678C-C6B0-4016-BCEE-EDD154250F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95965" y="1121882"/>
            <a:ext cx="582574" cy="1974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2F11C58-3F31-48B2-8270-CD174B4B7158}"/>
              </a:ext>
            </a:extLst>
          </p:cNvPr>
          <p:cNvSpPr txBox="1"/>
          <p:nvPr/>
        </p:nvSpPr>
        <p:spPr>
          <a:xfrm>
            <a:off x="228600" y="228600"/>
            <a:ext cx="678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 err="1"/>
              <a:t>Parte</a:t>
            </a:r>
            <a:r>
              <a:rPr lang="en-US" sz="2000" u="sng" dirty="0"/>
              <a:t> II: </a:t>
            </a:r>
            <a:r>
              <a:rPr lang="en-US" sz="2000" u="sng" dirty="0" err="1"/>
              <a:t>Preparación</a:t>
            </a:r>
            <a:r>
              <a:rPr lang="en-US" sz="2000" u="sng" dirty="0"/>
              <a:t> de </a:t>
            </a:r>
            <a:r>
              <a:rPr lang="en-US" sz="2000" u="sng" dirty="0" err="1"/>
              <a:t>solución</a:t>
            </a:r>
            <a:r>
              <a:rPr lang="en-US" sz="2000" u="sng" dirty="0"/>
              <a:t> </a:t>
            </a:r>
            <a:r>
              <a:rPr lang="en-US" sz="2000" u="sng" dirty="0" err="1"/>
              <a:t>por</a:t>
            </a:r>
            <a:r>
              <a:rPr lang="en-US" sz="2000" u="sng" dirty="0"/>
              <a:t> </a:t>
            </a:r>
            <a:r>
              <a:rPr lang="en-US" sz="2000" u="sng" dirty="0" err="1"/>
              <a:t>dilución</a:t>
            </a:r>
            <a:r>
              <a:rPr lang="en-US" sz="2000" u="sng" dirty="0"/>
              <a:t>….</a:t>
            </a:r>
            <a:r>
              <a:rPr lang="en-US" sz="2000" u="sng" dirty="0" err="1"/>
              <a:t>continuación</a:t>
            </a:r>
            <a:endParaRPr lang="en-PR" sz="2000" u="sng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D17150D-9A10-4ECA-B382-62DA4BBCF251}"/>
              </a:ext>
            </a:extLst>
          </p:cNvPr>
          <p:cNvSpPr txBox="1"/>
          <p:nvPr/>
        </p:nvSpPr>
        <p:spPr>
          <a:xfrm>
            <a:off x="2069142" y="787199"/>
            <a:ext cx="20215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V</a:t>
            </a:r>
            <a:r>
              <a:rPr lang="en-US" sz="1600" baseline="-25000" dirty="0"/>
              <a:t>ali</a:t>
            </a:r>
            <a:r>
              <a:rPr lang="en-US" sz="1600" dirty="0"/>
              <a:t> = </a:t>
            </a:r>
            <a:r>
              <a:rPr lang="en-US" sz="1600" dirty="0" err="1"/>
              <a:t>V</a:t>
            </a:r>
            <a:r>
              <a:rPr lang="en-US" sz="1600" baseline="-25000" dirty="0" err="1"/>
              <a:t>f</a:t>
            </a:r>
            <a:r>
              <a:rPr lang="en-US" sz="1600" dirty="0"/>
              <a:t> – V</a:t>
            </a:r>
            <a:r>
              <a:rPr lang="en-US" sz="1600" baseline="-25000" dirty="0"/>
              <a:t>i</a:t>
            </a:r>
            <a:r>
              <a:rPr lang="en-US" sz="1600" dirty="0"/>
              <a:t> =20.00 mL</a:t>
            </a:r>
            <a:endParaRPr lang="en-PR" sz="16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D541A75-3F85-4E1E-BAB0-5AC96CFF271F}"/>
              </a:ext>
            </a:extLst>
          </p:cNvPr>
          <p:cNvSpPr txBox="1"/>
          <p:nvPr/>
        </p:nvSpPr>
        <p:spPr>
          <a:xfrm>
            <a:off x="387581" y="2263086"/>
            <a:ext cx="1061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/>
              <a:t>Solución</a:t>
            </a:r>
            <a:r>
              <a:rPr lang="en-US" sz="1600" b="1" dirty="0"/>
              <a:t> 2</a:t>
            </a:r>
            <a:endParaRPr lang="en-PR" sz="1600" b="1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3C39A7F-27FA-4266-AC57-E6D74BEB2958}"/>
              </a:ext>
            </a:extLst>
          </p:cNvPr>
          <p:cNvSpPr txBox="1"/>
          <p:nvPr/>
        </p:nvSpPr>
        <p:spPr>
          <a:xfrm>
            <a:off x="166501" y="2578353"/>
            <a:ext cx="15413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</a:t>
            </a:r>
            <a:r>
              <a:rPr lang="en-US" sz="1400" baseline="-25000" dirty="0"/>
              <a:t>2</a:t>
            </a:r>
            <a:r>
              <a:rPr lang="en-US" sz="1400" dirty="0"/>
              <a:t> = Se </a:t>
            </a:r>
            <a:r>
              <a:rPr lang="en-US" sz="1400" dirty="0" err="1"/>
              <a:t>el</a:t>
            </a:r>
            <a:r>
              <a:rPr lang="en-US" sz="1400" dirty="0"/>
              <a:t> valor de</a:t>
            </a:r>
          </a:p>
          <a:p>
            <a:r>
              <a:rPr lang="en-US" sz="1400" dirty="0" err="1"/>
              <a:t>Parte</a:t>
            </a:r>
            <a:r>
              <a:rPr lang="en-US" sz="1400" dirty="0"/>
              <a:t> anterior. </a:t>
            </a:r>
            <a:endParaRPr lang="en-PR" sz="14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0668205-BC77-4AFD-A31D-1BA214EC2A4D}"/>
              </a:ext>
            </a:extLst>
          </p:cNvPr>
          <p:cNvSpPr txBox="1"/>
          <p:nvPr/>
        </p:nvSpPr>
        <p:spPr>
          <a:xfrm>
            <a:off x="1694146" y="5098468"/>
            <a:ext cx="1151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Solución</a:t>
            </a:r>
            <a:r>
              <a:rPr lang="en-US" dirty="0"/>
              <a:t> 3</a:t>
            </a:r>
            <a:endParaRPr lang="en-PR" dirty="0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C4417C9-F131-4756-841E-457D280B6A2E}"/>
              </a:ext>
            </a:extLst>
          </p:cNvPr>
          <p:cNvCxnSpPr>
            <a:cxnSpLocks/>
          </p:cNvCxnSpPr>
          <p:nvPr/>
        </p:nvCxnSpPr>
        <p:spPr>
          <a:xfrm>
            <a:off x="2435650" y="1957975"/>
            <a:ext cx="0" cy="1154020"/>
          </a:xfrm>
          <a:prstGeom prst="line">
            <a:avLst/>
          </a:prstGeom>
          <a:ln w="25400">
            <a:solidFill>
              <a:srgbClr val="FF0000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EF6D5865-B2FD-4C2E-A99E-128704CC4F78}"/>
              </a:ext>
            </a:extLst>
          </p:cNvPr>
          <p:cNvSpPr txBox="1"/>
          <p:nvPr/>
        </p:nvSpPr>
        <p:spPr>
          <a:xfrm>
            <a:off x="1589499" y="5429281"/>
            <a:ext cx="13292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V</a:t>
            </a:r>
            <a:r>
              <a:rPr lang="en-US" sz="1600" baseline="-25000" dirty="0"/>
              <a:t>T</a:t>
            </a:r>
            <a:r>
              <a:rPr lang="en-US" sz="1600" dirty="0"/>
              <a:t> = 100.0 mL</a:t>
            </a:r>
            <a:endParaRPr lang="en-PR" sz="16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2387DA2-73F6-428E-8350-C0D510634F30}"/>
              </a:ext>
            </a:extLst>
          </p:cNvPr>
          <p:cNvSpPr txBox="1"/>
          <p:nvPr/>
        </p:nvSpPr>
        <p:spPr>
          <a:xfrm>
            <a:off x="3354597" y="5429281"/>
            <a:ext cx="13292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V</a:t>
            </a:r>
            <a:r>
              <a:rPr lang="en-US" sz="1600" baseline="-25000" dirty="0"/>
              <a:t>T</a:t>
            </a:r>
            <a:r>
              <a:rPr lang="en-US" sz="1600" dirty="0"/>
              <a:t> = 50.00 mL</a:t>
            </a:r>
            <a:endParaRPr lang="en-PR" sz="16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8E8F103-1083-477C-A82C-767257488662}"/>
              </a:ext>
            </a:extLst>
          </p:cNvPr>
          <p:cNvSpPr txBox="1"/>
          <p:nvPr/>
        </p:nvSpPr>
        <p:spPr>
          <a:xfrm>
            <a:off x="5138899" y="5429281"/>
            <a:ext cx="13292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V</a:t>
            </a:r>
            <a:r>
              <a:rPr lang="en-US" sz="1600" baseline="-25000" dirty="0"/>
              <a:t>T</a:t>
            </a:r>
            <a:r>
              <a:rPr lang="en-US" sz="1600" dirty="0"/>
              <a:t> = 25.00 mL</a:t>
            </a:r>
            <a:endParaRPr lang="en-PR" sz="16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B17CAED-6F5A-47B4-8288-00B1D53F7453}"/>
              </a:ext>
            </a:extLst>
          </p:cNvPr>
          <p:cNvSpPr txBox="1"/>
          <p:nvPr/>
        </p:nvSpPr>
        <p:spPr>
          <a:xfrm>
            <a:off x="5089826" y="5850645"/>
            <a:ext cx="14687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</a:t>
            </a:r>
            <a:r>
              <a:rPr lang="en-US" sz="1400" baseline="-25000" dirty="0"/>
              <a:t>5</a:t>
            </a:r>
            <a:r>
              <a:rPr lang="en-US" sz="1400" dirty="0"/>
              <a:t> = __________</a:t>
            </a:r>
            <a:endParaRPr lang="en-PR" sz="14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B960791-7CCA-4DC4-ACB5-730945BD437E}"/>
              </a:ext>
            </a:extLst>
          </p:cNvPr>
          <p:cNvSpPr txBox="1"/>
          <p:nvPr/>
        </p:nvSpPr>
        <p:spPr>
          <a:xfrm>
            <a:off x="1379034" y="6436793"/>
            <a:ext cx="5262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R" sz="1200" dirty="0"/>
              <a:t>https://www.webassign.net/question_assets/ucscgencheml1/lab_9/manual.html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6ADD0FBD-103D-422B-B1EC-9C1041BD8BBE}"/>
              </a:ext>
            </a:extLst>
          </p:cNvPr>
          <p:cNvGrpSpPr/>
          <p:nvPr/>
        </p:nvGrpSpPr>
        <p:grpSpPr>
          <a:xfrm flipH="1">
            <a:off x="559062" y="1229391"/>
            <a:ext cx="731299" cy="1143000"/>
            <a:chOff x="4217794" y="2122357"/>
            <a:chExt cx="921834" cy="1143000"/>
          </a:xfrm>
        </p:grpSpPr>
        <p:pic>
          <p:nvPicPr>
            <p:cNvPr id="81" name="Picture 80" descr="A picture containing table, mirror&#10;&#10;Description automatically generated">
              <a:extLst>
                <a:ext uri="{FF2B5EF4-FFF2-40B4-BE49-F238E27FC236}">
                  <a16:creationId xmlns:a16="http://schemas.microsoft.com/office/drawing/2014/main" id="{13CC3555-08DA-4E2B-B59D-6F199D59D7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7794" y="2122357"/>
              <a:ext cx="921834" cy="1143000"/>
            </a:xfrm>
            <a:prstGeom prst="rect">
              <a:avLst/>
            </a:prstGeom>
            <a:solidFill>
              <a:srgbClr val="7030A0"/>
            </a:solidFill>
          </p:spPr>
        </p:pic>
        <p:sp>
          <p:nvSpPr>
            <p:cNvPr id="82" name="Cylinder 81">
              <a:extLst>
                <a:ext uri="{FF2B5EF4-FFF2-40B4-BE49-F238E27FC236}">
                  <a16:creationId xmlns:a16="http://schemas.microsoft.com/office/drawing/2014/main" id="{81947E62-5C8A-48F5-BDEB-09931E0E91FF}"/>
                </a:ext>
              </a:extLst>
            </p:cNvPr>
            <p:cNvSpPr/>
            <p:nvPr/>
          </p:nvSpPr>
          <p:spPr>
            <a:xfrm>
              <a:off x="4381200" y="2594014"/>
              <a:ext cx="666000" cy="606386"/>
            </a:xfrm>
            <a:prstGeom prst="can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</p:grpSp>
      <p:cxnSp>
        <p:nvCxnSpPr>
          <p:cNvPr id="7" name="Connector: Curved 6">
            <a:extLst>
              <a:ext uri="{FF2B5EF4-FFF2-40B4-BE49-F238E27FC236}">
                <a16:creationId xmlns:a16="http://schemas.microsoft.com/office/drawing/2014/main" id="{366B434E-859F-42C0-9223-3A5B117F4DB9}"/>
              </a:ext>
            </a:extLst>
          </p:cNvPr>
          <p:cNvCxnSpPr>
            <a:cxnSpLocks/>
            <a:stCxn id="81" idx="0"/>
            <a:endCxn id="78" idx="0"/>
          </p:cNvCxnSpPr>
          <p:nvPr/>
        </p:nvCxnSpPr>
        <p:spPr>
          <a:xfrm rot="5400000" flipH="1" flipV="1">
            <a:off x="1452227" y="594367"/>
            <a:ext cx="107509" cy="1162541"/>
          </a:xfrm>
          <a:prstGeom prst="curvedConnector3">
            <a:avLst>
              <a:gd name="adj1" fmla="val 312633"/>
            </a:avLst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Group 82">
            <a:extLst>
              <a:ext uri="{FF2B5EF4-FFF2-40B4-BE49-F238E27FC236}">
                <a16:creationId xmlns:a16="http://schemas.microsoft.com/office/drawing/2014/main" id="{49C7D3EF-58A3-4EA7-BA9C-A4928AA81C2D}"/>
              </a:ext>
            </a:extLst>
          </p:cNvPr>
          <p:cNvGrpSpPr/>
          <p:nvPr/>
        </p:nvGrpSpPr>
        <p:grpSpPr>
          <a:xfrm>
            <a:off x="1709029" y="3230880"/>
            <a:ext cx="921500" cy="1874520"/>
            <a:chOff x="6774408" y="2400521"/>
            <a:chExt cx="921500" cy="1874520"/>
          </a:xfrm>
        </p:grpSpPr>
        <p:pic>
          <p:nvPicPr>
            <p:cNvPr id="84" name="Picture 83" descr="A picture containing object, table&#10;&#10;Description automatically generated">
              <a:extLst>
                <a:ext uri="{FF2B5EF4-FFF2-40B4-BE49-F238E27FC236}">
                  <a16:creationId xmlns:a16="http://schemas.microsoft.com/office/drawing/2014/main" id="{A33144A4-EDDB-4BA1-97F3-C6F7CBA189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4408" y="2400521"/>
              <a:ext cx="921500" cy="1874520"/>
            </a:xfrm>
            <a:prstGeom prst="rect">
              <a:avLst/>
            </a:prstGeom>
          </p:spPr>
        </p:pic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8FEEB5D6-9949-4168-8AE1-7BC962311619}"/>
                </a:ext>
              </a:extLst>
            </p:cNvPr>
            <p:cNvSpPr/>
            <p:nvPr/>
          </p:nvSpPr>
          <p:spPr>
            <a:xfrm>
              <a:off x="7083164" y="3128400"/>
              <a:ext cx="25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id="{A2CC1655-8ED3-4636-AB89-EEA03EAAA884}"/>
              </a:ext>
            </a:extLst>
          </p:cNvPr>
          <p:cNvSpPr txBox="1"/>
          <p:nvPr/>
        </p:nvSpPr>
        <p:spPr>
          <a:xfrm>
            <a:off x="3990867" y="1628441"/>
            <a:ext cx="12296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V</a:t>
            </a:r>
            <a:r>
              <a:rPr lang="en-US" sz="1600" baseline="-25000" dirty="0"/>
              <a:t>ali</a:t>
            </a:r>
            <a:r>
              <a:rPr lang="en-US" sz="1600" dirty="0"/>
              <a:t> =6.00 mL</a:t>
            </a:r>
            <a:endParaRPr lang="en-PR" sz="1600" dirty="0"/>
          </a:p>
        </p:txBody>
      </p:sp>
      <p:pic>
        <p:nvPicPr>
          <p:cNvPr id="88" name="Picture 87" descr="Diagram&#10;&#10;Description automatically generated">
            <a:extLst>
              <a:ext uri="{FF2B5EF4-FFF2-40B4-BE49-F238E27FC236}">
                <a16:creationId xmlns:a16="http://schemas.microsoft.com/office/drawing/2014/main" id="{F9BA580A-389A-4C37-B493-589D716746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08083" y="1121882"/>
            <a:ext cx="582574" cy="1974172"/>
          </a:xfrm>
          <a:prstGeom prst="rect">
            <a:avLst/>
          </a:prstGeom>
        </p:spPr>
      </p:pic>
      <p:grpSp>
        <p:nvGrpSpPr>
          <p:cNvPr id="89" name="Group 88">
            <a:extLst>
              <a:ext uri="{FF2B5EF4-FFF2-40B4-BE49-F238E27FC236}">
                <a16:creationId xmlns:a16="http://schemas.microsoft.com/office/drawing/2014/main" id="{49A7A829-EEB4-443F-8EC2-DA061DDA2951}"/>
              </a:ext>
            </a:extLst>
          </p:cNvPr>
          <p:cNvGrpSpPr/>
          <p:nvPr/>
        </p:nvGrpSpPr>
        <p:grpSpPr>
          <a:xfrm>
            <a:off x="3421147" y="3230880"/>
            <a:ext cx="921500" cy="1874520"/>
            <a:chOff x="6774408" y="2400521"/>
            <a:chExt cx="921500" cy="1874520"/>
          </a:xfrm>
        </p:grpSpPr>
        <p:pic>
          <p:nvPicPr>
            <p:cNvPr id="90" name="Picture 89" descr="A picture containing object, table&#10;&#10;Description automatically generated">
              <a:extLst>
                <a:ext uri="{FF2B5EF4-FFF2-40B4-BE49-F238E27FC236}">
                  <a16:creationId xmlns:a16="http://schemas.microsoft.com/office/drawing/2014/main" id="{BF10A932-1EFA-4B39-AE4D-EC57F9E4EB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4408" y="2400521"/>
              <a:ext cx="921500" cy="1874520"/>
            </a:xfrm>
            <a:prstGeom prst="rect">
              <a:avLst/>
            </a:prstGeom>
          </p:spPr>
        </p:pic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6E7A2A3E-AEFC-4D47-882C-26D2A0F04535}"/>
                </a:ext>
              </a:extLst>
            </p:cNvPr>
            <p:cNvSpPr/>
            <p:nvPr/>
          </p:nvSpPr>
          <p:spPr>
            <a:xfrm>
              <a:off x="7083164" y="3128400"/>
              <a:ext cx="25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8C798B5B-A89D-448F-A028-4CF322340288}"/>
              </a:ext>
            </a:extLst>
          </p:cNvPr>
          <p:cNvSpPr txBox="1"/>
          <p:nvPr/>
        </p:nvSpPr>
        <p:spPr>
          <a:xfrm>
            <a:off x="3306258" y="5112283"/>
            <a:ext cx="1151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Solución</a:t>
            </a:r>
            <a:r>
              <a:rPr lang="en-US" dirty="0"/>
              <a:t> 4</a:t>
            </a:r>
            <a:endParaRPr lang="en-PR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C330492-F7D7-4876-AC9F-4C113FD27C7D}"/>
              </a:ext>
            </a:extLst>
          </p:cNvPr>
          <p:cNvSpPr txBox="1"/>
          <p:nvPr/>
        </p:nvSpPr>
        <p:spPr>
          <a:xfrm>
            <a:off x="5220499" y="5096827"/>
            <a:ext cx="1151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Solución</a:t>
            </a:r>
            <a:r>
              <a:rPr lang="en-US" dirty="0"/>
              <a:t> 5</a:t>
            </a:r>
            <a:endParaRPr lang="en-PR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6C137B7-FE76-48B0-A899-59F6969CD047}"/>
              </a:ext>
            </a:extLst>
          </p:cNvPr>
          <p:cNvSpPr txBox="1"/>
          <p:nvPr/>
        </p:nvSpPr>
        <p:spPr>
          <a:xfrm>
            <a:off x="5933168" y="1474982"/>
            <a:ext cx="12296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V</a:t>
            </a:r>
            <a:r>
              <a:rPr lang="en-US" sz="1600" baseline="-25000" dirty="0"/>
              <a:t>ali</a:t>
            </a:r>
            <a:r>
              <a:rPr lang="en-US" sz="1600" dirty="0"/>
              <a:t> =2.00 mL</a:t>
            </a:r>
            <a:endParaRPr lang="en-PR" sz="1600" dirty="0"/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CD1A6A3A-FE33-496A-B12E-FC0D35CFB6FC}"/>
              </a:ext>
            </a:extLst>
          </p:cNvPr>
          <p:cNvCxnSpPr>
            <a:cxnSpLocks/>
          </p:cNvCxnSpPr>
          <p:nvPr/>
        </p:nvCxnSpPr>
        <p:spPr>
          <a:xfrm>
            <a:off x="6090069" y="1843465"/>
            <a:ext cx="0" cy="1154020"/>
          </a:xfrm>
          <a:prstGeom prst="line">
            <a:avLst/>
          </a:prstGeom>
          <a:ln w="25400">
            <a:solidFill>
              <a:srgbClr val="FF0000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Picture 95" descr="Diagram&#10;&#10;Description automatically generated">
            <a:extLst>
              <a:ext uri="{FF2B5EF4-FFF2-40B4-BE49-F238E27FC236}">
                <a16:creationId xmlns:a16="http://schemas.microsoft.com/office/drawing/2014/main" id="{BC185633-3A98-4ED2-9FF9-F89E2211BF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50384" y="1121882"/>
            <a:ext cx="582574" cy="1974172"/>
          </a:xfrm>
          <a:prstGeom prst="rect">
            <a:avLst/>
          </a:prstGeom>
        </p:spPr>
      </p:pic>
      <p:grpSp>
        <p:nvGrpSpPr>
          <p:cNvPr id="97" name="Group 96">
            <a:extLst>
              <a:ext uri="{FF2B5EF4-FFF2-40B4-BE49-F238E27FC236}">
                <a16:creationId xmlns:a16="http://schemas.microsoft.com/office/drawing/2014/main" id="{EB6295FB-BEF4-4688-902F-4D609DCE1D48}"/>
              </a:ext>
            </a:extLst>
          </p:cNvPr>
          <p:cNvGrpSpPr/>
          <p:nvPr/>
        </p:nvGrpSpPr>
        <p:grpSpPr>
          <a:xfrm>
            <a:off x="5363448" y="3230880"/>
            <a:ext cx="921500" cy="1874520"/>
            <a:chOff x="6774408" y="2400521"/>
            <a:chExt cx="921500" cy="1874520"/>
          </a:xfrm>
        </p:grpSpPr>
        <p:pic>
          <p:nvPicPr>
            <p:cNvPr id="98" name="Picture 97" descr="A picture containing object, table&#10;&#10;Description automatically generated">
              <a:extLst>
                <a:ext uri="{FF2B5EF4-FFF2-40B4-BE49-F238E27FC236}">
                  <a16:creationId xmlns:a16="http://schemas.microsoft.com/office/drawing/2014/main" id="{052D576F-AE43-4681-92E8-2E2E3DEEC6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4408" y="2400521"/>
              <a:ext cx="921500" cy="1874520"/>
            </a:xfrm>
            <a:prstGeom prst="rect">
              <a:avLst/>
            </a:prstGeom>
          </p:spPr>
        </p:pic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1E06F246-88C7-4314-A120-2D36CC809A55}"/>
                </a:ext>
              </a:extLst>
            </p:cNvPr>
            <p:cNvSpPr/>
            <p:nvPr/>
          </p:nvSpPr>
          <p:spPr>
            <a:xfrm>
              <a:off x="7083164" y="3128400"/>
              <a:ext cx="25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</p:grpSp>
      <p:sp>
        <p:nvSpPr>
          <p:cNvPr id="100" name="TextBox 99">
            <a:extLst>
              <a:ext uri="{FF2B5EF4-FFF2-40B4-BE49-F238E27FC236}">
                <a16:creationId xmlns:a16="http://schemas.microsoft.com/office/drawing/2014/main" id="{073FC65D-383C-4C64-A446-A07563998ADC}"/>
              </a:ext>
            </a:extLst>
          </p:cNvPr>
          <p:cNvSpPr txBox="1"/>
          <p:nvPr/>
        </p:nvSpPr>
        <p:spPr>
          <a:xfrm>
            <a:off x="3256495" y="5842796"/>
            <a:ext cx="14687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</a:t>
            </a:r>
            <a:r>
              <a:rPr lang="en-US" sz="1400" baseline="-25000" dirty="0"/>
              <a:t>4 </a:t>
            </a:r>
            <a:r>
              <a:rPr lang="en-US" sz="1400" dirty="0"/>
              <a:t>= __________</a:t>
            </a:r>
            <a:endParaRPr lang="en-PR" sz="1400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23C1A060-6ADD-4E35-9F5E-FF368E515798}"/>
              </a:ext>
            </a:extLst>
          </p:cNvPr>
          <p:cNvSpPr txBox="1"/>
          <p:nvPr/>
        </p:nvSpPr>
        <p:spPr>
          <a:xfrm>
            <a:off x="1535412" y="5868891"/>
            <a:ext cx="14687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</a:t>
            </a:r>
            <a:r>
              <a:rPr lang="en-US" sz="1400" baseline="-25000" dirty="0"/>
              <a:t>3</a:t>
            </a:r>
            <a:r>
              <a:rPr lang="en-US" sz="1400" dirty="0"/>
              <a:t> = __________</a:t>
            </a:r>
            <a:endParaRPr lang="en-PR" sz="1400" dirty="0"/>
          </a:p>
        </p:txBody>
      </p:sp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F52FEFAC-9B2B-4ECE-BFE3-3C7FEF591A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838794"/>
              </p:ext>
            </p:extLst>
          </p:nvPr>
        </p:nvGraphicFramePr>
        <p:xfrm>
          <a:off x="6427897" y="3140511"/>
          <a:ext cx="1757816" cy="14692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850680" imgH="711000" progId="Equation.DSMT4">
                  <p:embed/>
                </p:oleObj>
              </mc:Choice>
              <mc:Fallback>
                <p:oleObj name="Equation" r:id="rId5" imgW="850680" imgH="711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427897" y="3140511"/>
                        <a:ext cx="1757816" cy="14692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21548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2F11C58-3F31-48B2-8270-CD174B4B7158}"/>
              </a:ext>
            </a:extLst>
          </p:cNvPr>
          <p:cNvSpPr txBox="1"/>
          <p:nvPr/>
        </p:nvSpPr>
        <p:spPr>
          <a:xfrm>
            <a:off x="228600" y="228600"/>
            <a:ext cx="792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 err="1"/>
              <a:t>Parte</a:t>
            </a:r>
            <a:r>
              <a:rPr lang="en-US" sz="2000" u="sng" dirty="0"/>
              <a:t> III: </a:t>
            </a:r>
            <a:r>
              <a:rPr lang="en-US" sz="2000" u="sng" dirty="0" err="1"/>
              <a:t>Curva</a:t>
            </a:r>
            <a:r>
              <a:rPr lang="en-US" sz="2000" u="sng" dirty="0"/>
              <a:t> de </a:t>
            </a:r>
            <a:r>
              <a:rPr lang="en-US" sz="2000" u="sng" dirty="0" err="1"/>
              <a:t>Calibración</a:t>
            </a:r>
            <a:r>
              <a:rPr lang="en-US" sz="2000" u="sng" dirty="0"/>
              <a:t>: </a:t>
            </a:r>
            <a:r>
              <a:rPr lang="en-US" sz="2000" u="sng" dirty="0" err="1"/>
              <a:t>Lecturas</a:t>
            </a:r>
            <a:r>
              <a:rPr lang="en-US" sz="2000" u="sng" dirty="0"/>
              <a:t> de </a:t>
            </a:r>
            <a:r>
              <a:rPr lang="en-US" sz="2000" u="sng" dirty="0" err="1"/>
              <a:t>Absorción</a:t>
            </a:r>
            <a:r>
              <a:rPr lang="en-US" sz="2000" u="sng" dirty="0"/>
              <a:t> y </a:t>
            </a:r>
            <a:r>
              <a:rPr lang="en-US" sz="2000" u="sng" dirty="0" err="1"/>
              <a:t>Tramitancia</a:t>
            </a:r>
            <a:endParaRPr lang="en-PR" sz="2000" u="sng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D541A75-3F85-4E1E-BAB0-5AC96CFF271F}"/>
              </a:ext>
            </a:extLst>
          </p:cNvPr>
          <p:cNvSpPr txBox="1"/>
          <p:nvPr/>
        </p:nvSpPr>
        <p:spPr>
          <a:xfrm>
            <a:off x="537985" y="1937848"/>
            <a:ext cx="1061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/>
              <a:t>Solución</a:t>
            </a:r>
            <a:r>
              <a:rPr lang="en-US" sz="1600" b="1" dirty="0"/>
              <a:t> 2</a:t>
            </a:r>
            <a:endParaRPr lang="en-PR" sz="1600" b="1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3C39A7F-27FA-4266-AC57-E6D74BEB2958}"/>
              </a:ext>
            </a:extLst>
          </p:cNvPr>
          <p:cNvSpPr txBox="1"/>
          <p:nvPr/>
        </p:nvSpPr>
        <p:spPr>
          <a:xfrm>
            <a:off x="228600" y="2371997"/>
            <a:ext cx="17171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</a:t>
            </a:r>
            <a:r>
              <a:rPr lang="en-US" sz="1400" baseline="-25000" dirty="0"/>
              <a:t>2</a:t>
            </a:r>
            <a:r>
              <a:rPr lang="en-US" sz="1400" dirty="0"/>
              <a:t> = ____________ </a:t>
            </a:r>
            <a:endParaRPr lang="en-PR" sz="14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0668205-BC77-4AFD-A31D-1BA214EC2A4D}"/>
              </a:ext>
            </a:extLst>
          </p:cNvPr>
          <p:cNvSpPr txBox="1"/>
          <p:nvPr/>
        </p:nvSpPr>
        <p:spPr>
          <a:xfrm>
            <a:off x="2104487" y="2410067"/>
            <a:ext cx="1151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Solución</a:t>
            </a:r>
            <a:r>
              <a:rPr lang="en-US" dirty="0"/>
              <a:t> 3</a:t>
            </a:r>
            <a:endParaRPr lang="en-PR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8512E00-047A-4ACD-BA96-A93E3159C92F}"/>
              </a:ext>
            </a:extLst>
          </p:cNvPr>
          <p:cNvSpPr txBox="1"/>
          <p:nvPr/>
        </p:nvSpPr>
        <p:spPr>
          <a:xfrm>
            <a:off x="4891421" y="2410067"/>
            <a:ext cx="1151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Solución</a:t>
            </a:r>
            <a:r>
              <a:rPr lang="en-US" dirty="0"/>
              <a:t> 5</a:t>
            </a:r>
            <a:endParaRPr lang="en-PR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46AC172-95F1-49CD-A028-5FDF2CD92528}"/>
              </a:ext>
            </a:extLst>
          </p:cNvPr>
          <p:cNvSpPr txBox="1"/>
          <p:nvPr/>
        </p:nvSpPr>
        <p:spPr>
          <a:xfrm>
            <a:off x="3437113" y="2410067"/>
            <a:ext cx="1348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Solución</a:t>
            </a:r>
            <a:r>
              <a:rPr lang="en-US" dirty="0"/>
              <a:t> 4</a:t>
            </a:r>
            <a:endParaRPr lang="en-PR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36CCE9D-2D5C-4DDD-9C26-98B44272B4B3}"/>
              </a:ext>
            </a:extLst>
          </p:cNvPr>
          <p:cNvSpPr txBox="1"/>
          <p:nvPr/>
        </p:nvSpPr>
        <p:spPr>
          <a:xfrm>
            <a:off x="1793726" y="2856811"/>
            <a:ext cx="15376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</a:t>
            </a:r>
            <a:r>
              <a:rPr lang="en-US" sz="1400" baseline="-25000" dirty="0"/>
              <a:t>3</a:t>
            </a:r>
            <a:r>
              <a:rPr lang="en-US" sz="1400" dirty="0"/>
              <a:t> = __________ </a:t>
            </a:r>
            <a:endParaRPr lang="en-PR" sz="14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B17CAED-6F5A-47B4-8288-00B1D53F7453}"/>
              </a:ext>
            </a:extLst>
          </p:cNvPr>
          <p:cNvSpPr txBox="1"/>
          <p:nvPr/>
        </p:nvSpPr>
        <p:spPr>
          <a:xfrm>
            <a:off x="4852950" y="2856811"/>
            <a:ext cx="12282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</a:t>
            </a:r>
            <a:r>
              <a:rPr lang="en-US" sz="1400" baseline="-25000" dirty="0"/>
              <a:t>5</a:t>
            </a:r>
            <a:r>
              <a:rPr lang="en-US" sz="1400" dirty="0"/>
              <a:t> = _______</a:t>
            </a:r>
            <a:endParaRPr lang="en-PR" sz="14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42CD7E0-D461-44FA-94AF-0EAAD2223D59}"/>
              </a:ext>
            </a:extLst>
          </p:cNvPr>
          <p:cNvSpPr txBox="1"/>
          <p:nvPr/>
        </p:nvSpPr>
        <p:spPr>
          <a:xfrm>
            <a:off x="3279253" y="2856811"/>
            <a:ext cx="12282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</a:t>
            </a:r>
            <a:r>
              <a:rPr lang="en-US" sz="1400" baseline="-25000" dirty="0"/>
              <a:t>4</a:t>
            </a:r>
            <a:r>
              <a:rPr lang="en-US" sz="1400" dirty="0"/>
              <a:t> = _______</a:t>
            </a:r>
            <a:endParaRPr lang="en-PR" sz="1400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7379C21-683C-4DA8-9F3E-F36856C7B9AC}"/>
              </a:ext>
            </a:extLst>
          </p:cNvPr>
          <p:cNvSpPr txBox="1"/>
          <p:nvPr/>
        </p:nvSpPr>
        <p:spPr>
          <a:xfrm>
            <a:off x="4852950" y="3316372"/>
            <a:ext cx="12513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Abs = _______</a:t>
            </a:r>
            <a:endParaRPr lang="en-PR" sz="1400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ED3B712-04E0-4827-A126-B5661E5E2A3C}"/>
              </a:ext>
            </a:extLst>
          </p:cNvPr>
          <p:cNvSpPr txBox="1"/>
          <p:nvPr/>
        </p:nvSpPr>
        <p:spPr>
          <a:xfrm>
            <a:off x="1814241" y="3316372"/>
            <a:ext cx="12513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Abs = _______</a:t>
            </a:r>
            <a:endParaRPr lang="en-PR" sz="1400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53757EA-6EF9-48A1-A86E-F7FC3EEA75F8}"/>
              </a:ext>
            </a:extLst>
          </p:cNvPr>
          <p:cNvSpPr txBox="1"/>
          <p:nvPr/>
        </p:nvSpPr>
        <p:spPr>
          <a:xfrm>
            <a:off x="3230623" y="3316372"/>
            <a:ext cx="12513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Abs = _______</a:t>
            </a:r>
            <a:endParaRPr lang="en-PR" sz="14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B1B31C2-18AA-4C26-A5D5-B05FDFEB4428}"/>
              </a:ext>
            </a:extLst>
          </p:cNvPr>
          <p:cNvGrpSpPr/>
          <p:nvPr/>
        </p:nvGrpSpPr>
        <p:grpSpPr>
          <a:xfrm>
            <a:off x="767747" y="3164588"/>
            <a:ext cx="540000" cy="1413425"/>
            <a:chOff x="3694676" y="4783773"/>
            <a:chExt cx="540000" cy="1413425"/>
          </a:xfrm>
        </p:grpSpPr>
        <p:sp>
          <p:nvSpPr>
            <p:cNvPr id="2" name="Cylinder 1">
              <a:extLst>
                <a:ext uri="{FF2B5EF4-FFF2-40B4-BE49-F238E27FC236}">
                  <a16:creationId xmlns:a16="http://schemas.microsoft.com/office/drawing/2014/main" id="{A37E18E4-2FFB-44D7-9BA9-05E5632DC003}"/>
                </a:ext>
              </a:extLst>
            </p:cNvPr>
            <p:cNvSpPr/>
            <p:nvPr/>
          </p:nvSpPr>
          <p:spPr>
            <a:xfrm>
              <a:off x="3701441" y="4783773"/>
              <a:ext cx="530676" cy="1404179"/>
            </a:xfrm>
            <a:prstGeom prst="can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sp>
          <p:nvSpPr>
            <p:cNvPr id="54" name="Cylinder 53">
              <a:extLst>
                <a:ext uri="{FF2B5EF4-FFF2-40B4-BE49-F238E27FC236}">
                  <a16:creationId xmlns:a16="http://schemas.microsoft.com/office/drawing/2014/main" id="{00E4B757-D0EB-4ACF-9619-BE9D7DDA459E}"/>
                </a:ext>
              </a:extLst>
            </p:cNvPr>
            <p:cNvSpPr/>
            <p:nvPr/>
          </p:nvSpPr>
          <p:spPr>
            <a:xfrm>
              <a:off x="3694676" y="5091550"/>
              <a:ext cx="540000" cy="1105648"/>
            </a:xfrm>
            <a:prstGeom prst="can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CB960791-7CCA-4DC4-ACB5-730945BD437E}"/>
              </a:ext>
            </a:extLst>
          </p:cNvPr>
          <p:cNvSpPr txBox="1"/>
          <p:nvPr/>
        </p:nvSpPr>
        <p:spPr>
          <a:xfrm>
            <a:off x="1379034" y="6436793"/>
            <a:ext cx="5262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R" sz="1200" dirty="0"/>
              <a:t>https://www.webassign.net/question_assets/ucscgencheml1/lab_9/manual.html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EBE29EE-D082-4A1E-A599-46E2C6350C1F}"/>
              </a:ext>
            </a:extLst>
          </p:cNvPr>
          <p:cNvSpPr txBox="1"/>
          <p:nvPr/>
        </p:nvSpPr>
        <p:spPr>
          <a:xfrm>
            <a:off x="274548" y="4656237"/>
            <a:ext cx="17235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/>
              <a:t>Solución</a:t>
            </a:r>
            <a:r>
              <a:rPr lang="en-US" sz="1600" b="1" dirty="0"/>
              <a:t> </a:t>
            </a:r>
            <a:r>
              <a:rPr lang="en-US" sz="1600" b="1" dirty="0" err="1"/>
              <a:t>Estándar</a:t>
            </a:r>
            <a:endParaRPr lang="en-PR" sz="1600" b="1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1FF6526-6832-4453-9A74-5264E452A14C}"/>
              </a:ext>
            </a:extLst>
          </p:cNvPr>
          <p:cNvSpPr txBox="1"/>
          <p:nvPr/>
        </p:nvSpPr>
        <p:spPr>
          <a:xfrm>
            <a:off x="201092" y="5014632"/>
            <a:ext cx="17721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M</a:t>
            </a:r>
            <a:r>
              <a:rPr lang="en-US" sz="1400" baseline="-25000" dirty="0" err="1"/>
              <a:t>std</a:t>
            </a:r>
            <a:r>
              <a:rPr lang="en-US" sz="1400" dirty="0"/>
              <a:t> = ____________ </a:t>
            </a:r>
            <a:endParaRPr lang="en-PR" sz="1400" dirty="0"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6ADD0FBD-103D-422B-B1EC-9C1041BD8BBE}"/>
              </a:ext>
            </a:extLst>
          </p:cNvPr>
          <p:cNvGrpSpPr/>
          <p:nvPr/>
        </p:nvGrpSpPr>
        <p:grpSpPr>
          <a:xfrm flipH="1">
            <a:off x="731025" y="734542"/>
            <a:ext cx="731299" cy="1143000"/>
            <a:chOff x="4217794" y="2122357"/>
            <a:chExt cx="921834" cy="1143000"/>
          </a:xfrm>
        </p:grpSpPr>
        <p:pic>
          <p:nvPicPr>
            <p:cNvPr id="81" name="Picture 80" descr="A picture containing table, mirror&#10;&#10;Description automatically generated">
              <a:extLst>
                <a:ext uri="{FF2B5EF4-FFF2-40B4-BE49-F238E27FC236}">
                  <a16:creationId xmlns:a16="http://schemas.microsoft.com/office/drawing/2014/main" id="{13CC3555-08DA-4E2B-B59D-6F199D59D7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7794" y="2122357"/>
              <a:ext cx="921834" cy="1143000"/>
            </a:xfrm>
            <a:prstGeom prst="rect">
              <a:avLst/>
            </a:prstGeom>
            <a:solidFill>
              <a:srgbClr val="7030A0"/>
            </a:solidFill>
          </p:spPr>
        </p:pic>
        <p:sp>
          <p:nvSpPr>
            <p:cNvPr id="82" name="Cylinder 81">
              <a:extLst>
                <a:ext uri="{FF2B5EF4-FFF2-40B4-BE49-F238E27FC236}">
                  <a16:creationId xmlns:a16="http://schemas.microsoft.com/office/drawing/2014/main" id="{81947E62-5C8A-48F5-BDEB-09931E0E91FF}"/>
                </a:ext>
              </a:extLst>
            </p:cNvPr>
            <p:cNvSpPr/>
            <p:nvPr/>
          </p:nvSpPr>
          <p:spPr>
            <a:xfrm>
              <a:off x="4381200" y="2594014"/>
              <a:ext cx="666000" cy="606386"/>
            </a:xfrm>
            <a:prstGeom prst="can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7854F6CD-4E9C-4922-9360-BC997A7D773B}"/>
              </a:ext>
            </a:extLst>
          </p:cNvPr>
          <p:cNvSpPr txBox="1"/>
          <p:nvPr/>
        </p:nvSpPr>
        <p:spPr>
          <a:xfrm>
            <a:off x="228600" y="2673119"/>
            <a:ext cx="12513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Abs = _______</a:t>
            </a:r>
            <a:endParaRPr lang="en-PR" sz="14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1E9B639-E651-4DF6-8B20-30F4A75DF29B}"/>
              </a:ext>
            </a:extLst>
          </p:cNvPr>
          <p:cNvSpPr txBox="1"/>
          <p:nvPr/>
        </p:nvSpPr>
        <p:spPr>
          <a:xfrm>
            <a:off x="228600" y="5373590"/>
            <a:ext cx="12513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Abs = _______</a:t>
            </a:r>
            <a:endParaRPr lang="en-PR" sz="1400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822CDE6-5675-42F6-B858-F3CBC2D67FF2}"/>
              </a:ext>
            </a:extLst>
          </p:cNvPr>
          <p:cNvGrpSpPr/>
          <p:nvPr/>
        </p:nvGrpSpPr>
        <p:grpSpPr>
          <a:xfrm>
            <a:off x="6957879" y="698323"/>
            <a:ext cx="540000" cy="1413425"/>
            <a:chOff x="3694676" y="4783773"/>
            <a:chExt cx="540000" cy="1413425"/>
          </a:xfrm>
        </p:grpSpPr>
        <p:sp>
          <p:nvSpPr>
            <p:cNvPr id="37" name="Cylinder 36">
              <a:extLst>
                <a:ext uri="{FF2B5EF4-FFF2-40B4-BE49-F238E27FC236}">
                  <a16:creationId xmlns:a16="http://schemas.microsoft.com/office/drawing/2014/main" id="{5ED494C2-A3BE-489A-8CA3-DCAF2C184479}"/>
                </a:ext>
              </a:extLst>
            </p:cNvPr>
            <p:cNvSpPr/>
            <p:nvPr/>
          </p:nvSpPr>
          <p:spPr>
            <a:xfrm>
              <a:off x="3701441" y="4783773"/>
              <a:ext cx="530676" cy="1404179"/>
            </a:xfrm>
            <a:prstGeom prst="can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sp>
          <p:nvSpPr>
            <p:cNvPr id="38" name="Cylinder 37">
              <a:extLst>
                <a:ext uri="{FF2B5EF4-FFF2-40B4-BE49-F238E27FC236}">
                  <a16:creationId xmlns:a16="http://schemas.microsoft.com/office/drawing/2014/main" id="{0794CAC8-7719-413E-9695-BC3F1321E502}"/>
                </a:ext>
              </a:extLst>
            </p:cNvPr>
            <p:cNvSpPr/>
            <p:nvPr/>
          </p:nvSpPr>
          <p:spPr>
            <a:xfrm>
              <a:off x="3694676" y="5091550"/>
              <a:ext cx="540000" cy="1105648"/>
            </a:xfrm>
            <a:prstGeom prst="can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2DE3CC00-F515-4F5A-88E2-EEEE8E688B72}"/>
              </a:ext>
            </a:extLst>
          </p:cNvPr>
          <p:cNvSpPr txBox="1"/>
          <p:nvPr/>
        </p:nvSpPr>
        <p:spPr>
          <a:xfrm>
            <a:off x="6302192" y="2080971"/>
            <a:ext cx="204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/>
              <a:t>Solución</a:t>
            </a:r>
            <a:r>
              <a:rPr lang="en-US" sz="1600" b="1" dirty="0"/>
              <a:t> </a:t>
            </a:r>
            <a:r>
              <a:rPr lang="en-US" sz="1600" b="1" dirty="0" err="1"/>
              <a:t>Desconocido</a:t>
            </a:r>
            <a:endParaRPr lang="en-PR" sz="16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725C70D-1EF7-490A-BFBD-F6FF490A527C}"/>
              </a:ext>
            </a:extLst>
          </p:cNvPr>
          <p:cNvSpPr txBox="1"/>
          <p:nvPr/>
        </p:nvSpPr>
        <p:spPr>
          <a:xfrm>
            <a:off x="6463875" y="2525742"/>
            <a:ext cx="26019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M</a:t>
            </a:r>
            <a:r>
              <a:rPr lang="en-US" sz="1400" baseline="-25000" dirty="0" err="1"/>
              <a:t>Desc</a:t>
            </a:r>
            <a:r>
              <a:rPr lang="en-US" sz="1400" dirty="0"/>
              <a:t> = temenos que </a:t>
            </a:r>
            <a:r>
              <a:rPr lang="en-US" sz="1400" dirty="0" err="1"/>
              <a:t>determinar</a:t>
            </a:r>
            <a:r>
              <a:rPr lang="en-US" sz="1400" dirty="0"/>
              <a:t> </a:t>
            </a:r>
            <a:endParaRPr lang="en-PR" sz="14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1F944BA-9CB9-4D48-9F7D-82BD870542C8}"/>
              </a:ext>
            </a:extLst>
          </p:cNvPr>
          <p:cNvSpPr txBox="1"/>
          <p:nvPr/>
        </p:nvSpPr>
        <p:spPr>
          <a:xfrm>
            <a:off x="6491383" y="2884700"/>
            <a:ext cx="16376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Abs Desc = _______</a:t>
            </a:r>
            <a:endParaRPr lang="en-PR" sz="1400" dirty="0"/>
          </a:p>
        </p:txBody>
      </p:sp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3A3E7259-1AAA-4958-B9AF-6F15EB09E6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145440"/>
              </p:ext>
            </p:extLst>
          </p:nvPr>
        </p:nvGraphicFramePr>
        <p:xfrm>
          <a:off x="2655679" y="4121470"/>
          <a:ext cx="4827795" cy="211473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078121">
                  <a:extLst>
                    <a:ext uri="{9D8B030D-6E8A-4147-A177-3AD203B41FA5}">
                      <a16:colId xmlns:a16="http://schemas.microsoft.com/office/drawing/2014/main" val="298549923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4002091033"/>
                    </a:ext>
                  </a:extLst>
                </a:gridCol>
                <a:gridCol w="1164482">
                  <a:extLst>
                    <a:ext uri="{9D8B030D-6E8A-4147-A177-3AD203B41FA5}">
                      <a16:colId xmlns:a16="http://schemas.microsoft.com/office/drawing/2014/main" val="458091220"/>
                    </a:ext>
                  </a:extLst>
                </a:gridCol>
                <a:gridCol w="1365992">
                  <a:extLst>
                    <a:ext uri="{9D8B030D-6E8A-4147-A177-3AD203B41FA5}">
                      <a16:colId xmlns:a16="http://schemas.microsoft.com/office/drawing/2014/main" val="4029401723"/>
                    </a:ext>
                  </a:extLst>
                </a:gridCol>
              </a:tblGrid>
              <a:tr h="298130">
                <a:tc>
                  <a:txBody>
                    <a:bodyPr/>
                    <a:lstStyle/>
                    <a:p>
                      <a:r>
                        <a:rPr lang="en-US" sz="1200" dirty="0" err="1"/>
                        <a:t>Solución</a:t>
                      </a:r>
                      <a:endParaRPr lang="es-P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R" sz="1200" dirty="0"/>
                        <a:t>Concentración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Absorbancia</a:t>
                      </a:r>
                      <a:endParaRPr lang="es-P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%</a:t>
                      </a:r>
                      <a:r>
                        <a:rPr lang="en-US" sz="1200" dirty="0" err="1"/>
                        <a:t>Tramitancia</a:t>
                      </a:r>
                      <a:endParaRPr lang="es-P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255414"/>
                  </a:ext>
                </a:extLst>
              </a:tr>
              <a:tr h="302767"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2</a:t>
                      </a:r>
                      <a:endParaRPr lang="es-P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P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P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P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868767"/>
                  </a:ext>
                </a:extLst>
              </a:tr>
              <a:tr h="302767"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3</a:t>
                      </a:r>
                      <a:endParaRPr lang="es-P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P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P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P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144038"/>
                  </a:ext>
                </a:extLst>
              </a:tr>
              <a:tr h="302767"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4</a:t>
                      </a:r>
                      <a:endParaRPr lang="es-P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P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P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P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922716"/>
                  </a:ext>
                </a:extLst>
              </a:tr>
              <a:tr h="302767"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5</a:t>
                      </a:r>
                      <a:endParaRPr lang="es-P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P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P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P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455153"/>
                  </a:ext>
                </a:extLst>
              </a:tr>
              <a:tr h="302767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Estándar</a:t>
                      </a:r>
                      <a:endParaRPr lang="es-P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P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P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P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636233"/>
                  </a:ext>
                </a:extLst>
              </a:tr>
              <a:tr h="302767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Desconocido</a:t>
                      </a:r>
                      <a:endParaRPr lang="es-P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P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P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P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19493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B0B3841-714B-76FA-7D25-DB7D9828DDC5}"/>
              </a:ext>
            </a:extLst>
          </p:cNvPr>
          <p:cNvSpPr txBox="1"/>
          <p:nvPr/>
        </p:nvSpPr>
        <p:spPr>
          <a:xfrm>
            <a:off x="2736555" y="3820142"/>
            <a:ext cx="5091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/>
              <a:t>Tabla</a:t>
            </a:r>
            <a:r>
              <a:rPr lang="en-US" sz="1200" b="1" dirty="0"/>
              <a:t> 1: </a:t>
            </a:r>
            <a:r>
              <a:rPr lang="en-US" sz="1200" dirty="0" err="1"/>
              <a:t>Datos</a:t>
            </a:r>
            <a:r>
              <a:rPr lang="en-US" sz="1200" dirty="0"/>
              <a:t> para </a:t>
            </a:r>
            <a:r>
              <a:rPr lang="en-US" sz="1200" dirty="0" err="1"/>
              <a:t>curva</a:t>
            </a:r>
            <a:r>
              <a:rPr lang="en-US" sz="1200" dirty="0"/>
              <a:t> de </a:t>
            </a:r>
            <a:r>
              <a:rPr lang="en-US" sz="1200" dirty="0" err="1"/>
              <a:t>calibración</a:t>
            </a:r>
            <a:r>
              <a:rPr lang="en-US" sz="1200" dirty="0"/>
              <a:t> y </a:t>
            </a:r>
            <a:r>
              <a:rPr lang="en-US" sz="1200" dirty="0" err="1"/>
              <a:t>determinación</a:t>
            </a:r>
            <a:r>
              <a:rPr lang="en-US" sz="1200" dirty="0"/>
              <a:t> del </a:t>
            </a:r>
            <a:r>
              <a:rPr lang="en-US" sz="1200" dirty="0" err="1"/>
              <a:t>desconocido</a:t>
            </a:r>
            <a:endParaRPr lang="en-PR" sz="1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704AD4B-F4A6-7004-50EA-8857A5B855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9917" y="635977"/>
            <a:ext cx="771525" cy="18097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337A7E0-DA2C-D869-381C-CDF372E50A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6140" y="635977"/>
            <a:ext cx="771525" cy="18097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B786E8E-531C-9922-CEE9-14DCACF079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7949" y="635977"/>
            <a:ext cx="771525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804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421CF4-5270-486B-AFDA-E547D07BDDF8}"/>
              </a:ext>
            </a:extLst>
          </p:cNvPr>
          <p:cNvSpPr txBox="1"/>
          <p:nvPr/>
        </p:nvSpPr>
        <p:spPr>
          <a:xfrm>
            <a:off x="228600" y="381000"/>
            <a:ext cx="29132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/>
              <a:t>Ley de Beer-Lambert:</a:t>
            </a:r>
            <a:endParaRPr lang="en-PR" sz="2400" b="1" u="sng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B75EB1B8-FEC2-42EF-92A8-628AB54C55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5309470"/>
              </p:ext>
            </p:extLst>
          </p:nvPr>
        </p:nvGraphicFramePr>
        <p:xfrm>
          <a:off x="250825" y="1052513"/>
          <a:ext cx="3009900" cy="960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08160" imgH="672840" progId="Equation.DSMT4">
                  <p:embed/>
                </p:oleObj>
              </mc:Choice>
              <mc:Fallback>
                <p:oleObj name="Equation" r:id="rId2" imgW="2108160" imgH="67284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43971D37-86AC-4B02-B930-0B82E58F92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50825" y="1052513"/>
                        <a:ext cx="3009900" cy="960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FC1123B3-C6AC-4E56-98A0-76E3125F6E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4344169"/>
              </p:ext>
            </p:extLst>
          </p:nvPr>
        </p:nvGraphicFramePr>
        <p:xfrm>
          <a:off x="3397250" y="990600"/>
          <a:ext cx="1714500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14320" imgH="1117440" progId="Equation.DSMT4">
                  <p:embed/>
                </p:oleObj>
              </mc:Choice>
              <mc:Fallback>
                <p:oleObj name="Equation" r:id="rId4" imgW="1714320" imgH="1117440" progId="Equation.DSMT4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55FA93A5-AA9D-4BF2-B5DC-826871255A1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97250" y="990600"/>
                        <a:ext cx="1714500" cy="1117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B88A9EF-BF0C-4504-869C-322864DDD4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6433188"/>
              </p:ext>
            </p:extLst>
          </p:nvPr>
        </p:nvGraphicFramePr>
        <p:xfrm>
          <a:off x="1371600" y="2667000"/>
          <a:ext cx="5672833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CFBFBAEF-7D21-4455-8A62-5100BB0766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1112266"/>
              </p:ext>
            </p:extLst>
          </p:nvPr>
        </p:nvGraphicFramePr>
        <p:xfrm>
          <a:off x="3114769" y="320621"/>
          <a:ext cx="1391732" cy="6110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20560" imgH="228600" progId="Equation.DSMT4">
                  <p:embed/>
                </p:oleObj>
              </mc:Choice>
              <mc:Fallback>
                <p:oleObj name="Equation" r:id="rId7" imgW="52056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114769" y="320621"/>
                        <a:ext cx="1391732" cy="6110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Double Brace 6">
            <a:extLst>
              <a:ext uri="{FF2B5EF4-FFF2-40B4-BE49-F238E27FC236}">
                <a16:creationId xmlns:a16="http://schemas.microsoft.com/office/drawing/2014/main" id="{97D6CCC3-DBEF-43F2-945C-1899E364929A}"/>
              </a:ext>
            </a:extLst>
          </p:cNvPr>
          <p:cNvSpPr/>
          <p:nvPr/>
        </p:nvSpPr>
        <p:spPr>
          <a:xfrm>
            <a:off x="3231385" y="900848"/>
            <a:ext cx="4617215" cy="1371600"/>
          </a:xfrm>
          <a:prstGeom prst="bracePair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P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5E85B0-95BB-45F8-8F69-1A4C5DD079EB}"/>
              </a:ext>
            </a:extLst>
          </p:cNvPr>
          <p:cNvSpPr txBox="1"/>
          <p:nvPr/>
        </p:nvSpPr>
        <p:spPr>
          <a:xfrm>
            <a:off x="5139402" y="931684"/>
            <a:ext cx="24539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Si la </a:t>
            </a:r>
            <a:r>
              <a:rPr lang="en-US" sz="1600" i="1" dirty="0"/>
              <a:t>C</a:t>
            </a:r>
            <a:r>
              <a:rPr lang="en-US" sz="1600" i="1" baseline="-25000" dirty="0"/>
              <a:t>FDC#40</a:t>
            </a:r>
            <a:r>
              <a:rPr lang="en-US" sz="1600" dirty="0"/>
              <a:t> se </a:t>
            </a:r>
            <a:r>
              <a:rPr lang="en-US" sz="1600" dirty="0" err="1"/>
              <a:t>expresa</a:t>
            </a:r>
            <a:r>
              <a:rPr lang="en-US" sz="1600" dirty="0"/>
              <a:t> </a:t>
            </a:r>
            <a:r>
              <a:rPr lang="en-US" sz="1600" dirty="0" err="1"/>
              <a:t>en</a:t>
            </a:r>
            <a:r>
              <a:rPr lang="en-US" sz="1600" dirty="0"/>
              <a:t> </a:t>
            </a:r>
            <a:r>
              <a:rPr lang="en-US" sz="1600" dirty="0" err="1"/>
              <a:t>molaridad</a:t>
            </a:r>
            <a:r>
              <a:rPr lang="en-US" sz="1600" dirty="0"/>
              <a:t>, la </a:t>
            </a:r>
            <a:r>
              <a:rPr lang="en-US" sz="1600" i="1" dirty="0"/>
              <a:t>k</a:t>
            </a:r>
            <a:r>
              <a:rPr lang="en-US" sz="1600" dirty="0"/>
              <a:t> se </a:t>
            </a:r>
            <a:r>
              <a:rPr lang="en-US" sz="1600" dirty="0" err="1"/>
              <a:t>conoce</a:t>
            </a:r>
            <a:endParaRPr lang="en-US" sz="1600" dirty="0"/>
          </a:p>
          <a:p>
            <a:r>
              <a:rPr lang="en-US" sz="1600" dirty="0"/>
              <a:t> </a:t>
            </a:r>
            <a:r>
              <a:rPr lang="en-US" sz="1600" dirty="0" err="1"/>
              <a:t>como</a:t>
            </a:r>
            <a:r>
              <a:rPr lang="en-US" sz="1600" dirty="0"/>
              <a:t> el </a:t>
            </a:r>
            <a:r>
              <a:rPr lang="en-US" sz="1600" dirty="0" err="1"/>
              <a:t>coeficiente</a:t>
            </a:r>
            <a:r>
              <a:rPr lang="en-US" sz="1600" dirty="0"/>
              <a:t> </a:t>
            </a:r>
            <a:r>
              <a:rPr lang="en-US" sz="1600" dirty="0" err="1"/>
              <a:t>absorptividad</a:t>
            </a:r>
            <a:r>
              <a:rPr lang="en-US" sz="1600" dirty="0"/>
              <a:t> molar (</a:t>
            </a:r>
            <a:r>
              <a:rPr lang="el-GR" sz="1600" dirty="0"/>
              <a:t>ε</a:t>
            </a:r>
            <a:r>
              <a:rPr lang="en-US" sz="1600" dirty="0"/>
              <a:t>) con </a:t>
            </a:r>
            <a:r>
              <a:rPr lang="en-US" sz="1600" dirty="0" err="1"/>
              <a:t>unidades</a:t>
            </a:r>
            <a:r>
              <a:rPr lang="en-US" sz="1600" dirty="0"/>
              <a:t> de M</a:t>
            </a:r>
            <a:r>
              <a:rPr lang="en-US" sz="1600" baseline="30000" dirty="0"/>
              <a:t>-1</a:t>
            </a:r>
            <a:r>
              <a:rPr lang="en-US" sz="1600" dirty="0"/>
              <a:t>cm</a:t>
            </a:r>
            <a:r>
              <a:rPr lang="en-US" sz="1600" baseline="30000" dirty="0"/>
              <a:t>-1</a:t>
            </a:r>
            <a:endParaRPr lang="en-PR" sz="1600" baseline="30000" dirty="0"/>
          </a:p>
        </p:txBody>
      </p:sp>
    </p:spTree>
    <p:extLst>
      <p:ext uri="{BB962C8B-B14F-4D97-AF65-F5344CB8AC3E}">
        <p14:creationId xmlns:p14="http://schemas.microsoft.com/office/powerpoint/2010/main" val="879496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82B6E-6A74-7525-7AB3-58E60D80B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/>
          </a:bodyPr>
          <a:lstStyle/>
          <a:p>
            <a:r>
              <a:rPr lang="en-US" sz="2400" dirty="0" err="1">
                <a:solidFill>
                  <a:srgbClr val="0070C0"/>
                </a:solidFill>
              </a:rPr>
              <a:t>Uso</a:t>
            </a:r>
            <a:r>
              <a:rPr lang="en-US" sz="2400" dirty="0">
                <a:solidFill>
                  <a:srgbClr val="0070C0"/>
                </a:solidFill>
              </a:rPr>
              <a:t> de “</a:t>
            </a:r>
            <a:r>
              <a:rPr lang="en-US" sz="2400" dirty="0" err="1">
                <a:solidFill>
                  <a:srgbClr val="0070C0"/>
                </a:solidFill>
              </a:rPr>
              <a:t>Linest</a:t>
            </a:r>
            <a:r>
              <a:rPr lang="en-US" sz="2400" dirty="0">
                <a:solidFill>
                  <a:srgbClr val="0070C0"/>
                </a:solidFill>
              </a:rPr>
              <a:t>” </a:t>
            </a:r>
            <a:r>
              <a:rPr lang="en-US" sz="2400" dirty="0" err="1">
                <a:solidFill>
                  <a:srgbClr val="0070C0"/>
                </a:solidFill>
              </a:rPr>
              <a:t>en</a:t>
            </a:r>
            <a:r>
              <a:rPr lang="en-US" sz="2400" dirty="0">
                <a:solidFill>
                  <a:srgbClr val="0070C0"/>
                </a:solidFill>
              </a:rPr>
              <a:t> Excel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3DE920-E667-1BBC-80AA-4316875B3E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1" y="914400"/>
            <a:ext cx="3810000" cy="2687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016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03DE9-424A-682F-5307-435CDDDDE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/>
          </a:bodyPr>
          <a:lstStyle/>
          <a:p>
            <a:r>
              <a:rPr lang="en-US" sz="2000" dirty="0" err="1"/>
              <a:t>Cómo</a:t>
            </a:r>
            <a:r>
              <a:rPr lang="en-US" sz="2000" dirty="0"/>
              <a:t> </a:t>
            </a:r>
            <a:r>
              <a:rPr lang="en-US" sz="2000" dirty="0" err="1"/>
              <a:t>determinar</a:t>
            </a:r>
            <a:r>
              <a:rPr lang="en-US" sz="2000" dirty="0"/>
              <a:t> </a:t>
            </a:r>
            <a:r>
              <a:rPr lang="en-US" sz="2000" dirty="0" err="1"/>
              <a:t>concentración</a:t>
            </a:r>
            <a:r>
              <a:rPr lang="en-US" sz="2000" dirty="0"/>
              <a:t> del </a:t>
            </a:r>
            <a:r>
              <a:rPr lang="en-US" sz="2000" dirty="0" err="1"/>
              <a:t>desconocido</a:t>
            </a:r>
            <a:r>
              <a:rPr lang="en-US" sz="2000" dirty="0"/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F05477-502D-6483-8487-ACDB2DC69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257" y="769165"/>
            <a:ext cx="8367485" cy="525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6453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887</TotalTime>
  <Words>466</Words>
  <Application>Microsoft Office PowerPoint</Application>
  <PresentationFormat>On-screen Show (4:3)</PresentationFormat>
  <Paragraphs>83</Paragraphs>
  <Slides>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Office Theme</vt:lpstr>
      <vt:lpstr>Equation</vt:lpstr>
      <vt:lpstr>Exp #5: PREPARACION DE SOLUCIÓNES: RELACION ENTRE CONCENTRACIÓN Y ABSORBENCIA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Uso de “Linest” en Excel</vt:lpstr>
      <vt:lpstr>Cómo determinar concentración del desconocido?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ROM</dc:creator>
  <cp:lastModifiedBy>Rolando Oyola Martinez</cp:lastModifiedBy>
  <cp:revision>77</cp:revision>
  <dcterms:created xsi:type="dcterms:W3CDTF">2011-11-01T22:45:14Z</dcterms:created>
  <dcterms:modified xsi:type="dcterms:W3CDTF">2023-09-27T00:32:49Z</dcterms:modified>
</cp:coreProperties>
</file>