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6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notesSlides/notesSlide7.xml" ContentType="application/vnd.openxmlformats-officedocument.presentationml.notesSlide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52"/>
  </p:notesMasterIdLst>
  <p:handoutMasterIdLst>
    <p:handoutMasterId r:id="rId53"/>
  </p:handoutMasterIdLst>
  <p:sldIdLst>
    <p:sldId id="256" r:id="rId2"/>
    <p:sldId id="259" r:id="rId3"/>
    <p:sldId id="311" r:id="rId4"/>
    <p:sldId id="310" r:id="rId5"/>
    <p:sldId id="312" r:id="rId6"/>
    <p:sldId id="258" r:id="rId7"/>
    <p:sldId id="260" r:id="rId8"/>
    <p:sldId id="267" r:id="rId9"/>
    <p:sldId id="269" r:id="rId10"/>
    <p:sldId id="308" r:id="rId11"/>
    <p:sldId id="270" r:id="rId12"/>
    <p:sldId id="271" r:id="rId13"/>
    <p:sldId id="266" r:id="rId14"/>
    <p:sldId id="278" r:id="rId15"/>
    <p:sldId id="280" r:id="rId16"/>
    <p:sldId id="281" r:id="rId17"/>
    <p:sldId id="282" r:id="rId18"/>
    <p:sldId id="283" r:id="rId19"/>
    <p:sldId id="285" r:id="rId20"/>
    <p:sldId id="286" r:id="rId21"/>
    <p:sldId id="292" r:id="rId22"/>
    <p:sldId id="262" r:id="rId23"/>
    <p:sldId id="272" r:id="rId24"/>
    <p:sldId id="273" r:id="rId25"/>
    <p:sldId id="263" r:id="rId26"/>
    <p:sldId id="274" r:id="rId27"/>
    <p:sldId id="264" r:id="rId28"/>
    <p:sldId id="265" r:id="rId29"/>
    <p:sldId id="279" r:id="rId30"/>
    <p:sldId id="309" r:id="rId31"/>
    <p:sldId id="287" r:id="rId32"/>
    <p:sldId id="289" r:id="rId33"/>
    <p:sldId id="290" r:id="rId34"/>
    <p:sldId id="291" r:id="rId35"/>
    <p:sldId id="303" r:id="rId36"/>
    <p:sldId id="304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13" r:id="rId48"/>
    <p:sldId id="314" r:id="rId49"/>
    <p:sldId id="306" r:id="rId50"/>
    <p:sldId id="307" r:id="rId51"/>
  </p:sldIdLst>
  <p:sldSz cx="9144000" cy="6858000" type="screen4x3"/>
  <p:notesSz cx="6858000" cy="9296400"/>
  <p:defaultTextStyle>
    <a:defPPr>
      <a:defRPr lang="en-P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E0030"/>
    <a:srgbClr val="BE6D40"/>
    <a:srgbClr val="FFFF99"/>
    <a:srgbClr val="000000"/>
    <a:srgbClr val="FFFF00"/>
    <a:srgbClr val="8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9A57A1-23F3-4AB9-A9CF-2F8C5D2CBBE2}" v="83" dt="2023-10-22T05:03:35.4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4719" autoAdjust="0"/>
  </p:normalViewPr>
  <p:slideViewPr>
    <p:cSldViewPr>
      <p:cViewPr varScale="1">
        <p:scale>
          <a:sx n="107" d="100"/>
          <a:sy n="107" d="100"/>
        </p:scale>
        <p:origin x="166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3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lando Oyola Martinez" userId="356af804-396d-412a-a2e7-6bfb34738961" providerId="ADAL" clId="{239A57A1-23F3-4AB9-A9CF-2F8C5D2CBBE2}"/>
    <pc:docChg chg="undo custSel addSld delSld modSld sldOrd">
      <pc:chgData name="Rolando Oyola Martinez" userId="356af804-396d-412a-a2e7-6bfb34738961" providerId="ADAL" clId="{239A57A1-23F3-4AB9-A9CF-2F8C5D2CBBE2}" dt="2023-10-22T05:03:38.407" v="418" actId="1076"/>
      <pc:docMkLst>
        <pc:docMk/>
      </pc:docMkLst>
      <pc:sldChg chg="addSp delSp modSp mod">
        <pc:chgData name="Rolando Oyola Martinez" userId="356af804-396d-412a-a2e7-6bfb34738961" providerId="ADAL" clId="{239A57A1-23F3-4AB9-A9CF-2F8C5D2CBBE2}" dt="2023-10-22T04:19:14.463" v="20" actId="478"/>
        <pc:sldMkLst>
          <pc:docMk/>
          <pc:sldMk cId="0" sldId="256"/>
        </pc:sldMkLst>
        <pc:spChg chg="mod">
          <ac:chgData name="Rolando Oyola Martinez" userId="356af804-396d-412a-a2e7-6bfb34738961" providerId="ADAL" clId="{239A57A1-23F3-4AB9-A9CF-2F8C5D2CBBE2}" dt="2023-10-22T04:19:02.617" v="16" actId="20577"/>
          <ac:spMkLst>
            <pc:docMk/>
            <pc:sldMk cId="0" sldId="256"/>
            <ac:spMk id="2052" creationId="{5F1F33F7-AD03-42DB-926E-FCD85A47C9BD}"/>
          </ac:spMkLst>
        </pc:spChg>
        <pc:picChg chg="mod">
          <ac:chgData name="Rolando Oyola Martinez" userId="356af804-396d-412a-a2e7-6bfb34738961" providerId="ADAL" clId="{239A57A1-23F3-4AB9-A9CF-2F8C5D2CBBE2}" dt="2023-10-22T04:19:14.137" v="19" actId="1076"/>
          <ac:picMkLst>
            <pc:docMk/>
            <pc:sldMk cId="0" sldId="256"/>
            <ac:picMk id="2" creationId="{BFC8713F-F9F8-4A46-9CAF-FB8400C672A6}"/>
          </ac:picMkLst>
        </pc:picChg>
        <pc:picChg chg="add del">
          <ac:chgData name="Rolando Oyola Martinez" userId="356af804-396d-412a-a2e7-6bfb34738961" providerId="ADAL" clId="{239A57A1-23F3-4AB9-A9CF-2F8C5D2CBBE2}" dt="2023-10-22T04:19:14.463" v="20" actId="478"/>
          <ac:picMkLst>
            <pc:docMk/>
            <pc:sldMk cId="0" sldId="256"/>
            <ac:picMk id="4" creationId="{8F42137E-635D-4C26-A60D-872652A6C292}"/>
          </ac:picMkLst>
        </pc:picChg>
      </pc:sldChg>
      <pc:sldChg chg="modSp mod">
        <pc:chgData name="Rolando Oyola Martinez" userId="356af804-396d-412a-a2e7-6bfb34738961" providerId="ADAL" clId="{239A57A1-23F3-4AB9-A9CF-2F8C5D2CBBE2}" dt="2023-10-22T04:23:30" v="56" actId="790"/>
        <pc:sldMkLst>
          <pc:docMk/>
          <pc:sldMk cId="0" sldId="258"/>
        </pc:sldMkLst>
        <pc:spChg chg="mod">
          <ac:chgData name="Rolando Oyola Martinez" userId="356af804-396d-412a-a2e7-6bfb34738961" providerId="ADAL" clId="{239A57A1-23F3-4AB9-A9CF-2F8C5D2CBBE2}" dt="2023-10-22T04:23:30" v="56" actId="790"/>
          <ac:spMkLst>
            <pc:docMk/>
            <pc:sldMk cId="0" sldId="258"/>
            <ac:spMk id="6149" creationId="{9A250CFB-0397-4EC6-A774-19BCFD0C394A}"/>
          </ac:spMkLst>
        </pc:spChg>
        <pc:spChg chg="mod">
          <ac:chgData name="Rolando Oyola Martinez" userId="356af804-396d-412a-a2e7-6bfb34738961" providerId="ADAL" clId="{239A57A1-23F3-4AB9-A9CF-2F8C5D2CBBE2}" dt="2023-10-22T04:22:43.335" v="54" actId="790"/>
          <ac:spMkLst>
            <pc:docMk/>
            <pc:sldMk cId="0" sldId="258"/>
            <ac:spMk id="10242" creationId="{75BA3007-1241-4A19-BDEF-4B78D4042EA6}"/>
          </ac:spMkLst>
        </pc:spChg>
      </pc:sldChg>
      <pc:sldChg chg="modSp mod">
        <pc:chgData name="Rolando Oyola Martinez" userId="356af804-396d-412a-a2e7-6bfb34738961" providerId="ADAL" clId="{239A57A1-23F3-4AB9-A9CF-2F8C5D2CBBE2}" dt="2023-10-22T04:20:00.872" v="40" actId="6549"/>
        <pc:sldMkLst>
          <pc:docMk/>
          <pc:sldMk cId="0" sldId="259"/>
        </pc:sldMkLst>
        <pc:spChg chg="mod">
          <ac:chgData name="Rolando Oyola Martinez" userId="356af804-396d-412a-a2e7-6bfb34738961" providerId="ADAL" clId="{239A57A1-23F3-4AB9-A9CF-2F8C5D2CBBE2}" dt="2023-10-22T04:20:00.872" v="40" actId="6549"/>
          <ac:spMkLst>
            <pc:docMk/>
            <pc:sldMk cId="0" sldId="259"/>
            <ac:spMk id="6147" creationId="{54223FFD-29BF-408D-91C3-45E0993B5147}"/>
          </ac:spMkLst>
        </pc:spChg>
      </pc:sldChg>
      <pc:sldChg chg="delSp mod">
        <pc:chgData name="Rolando Oyola Martinez" userId="356af804-396d-412a-a2e7-6bfb34738961" providerId="ADAL" clId="{239A57A1-23F3-4AB9-A9CF-2F8C5D2CBBE2}" dt="2023-10-22T04:23:36.696" v="57" actId="478"/>
        <pc:sldMkLst>
          <pc:docMk/>
          <pc:sldMk cId="0" sldId="260"/>
        </pc:sldMkLst>
        <pc:inkChg chg="del">
          <ac:chgData name="Rolando Oyola Martinez" userId="356af804-396d-412a-a2e7-6bfb34738961" providerId="ADAL" clId="{239A57A1-23F3-4AB9-A9CF-2F8C5D2CBBE2}" dt="2023-10-22T04:23:36.696" v="57" actId="478"/>
          <ac:inkMkLst>
            <pc:docMk/>
            <pc:sldMk cId="0" sldId="260"/>
            <ac:inkMk id="13" creationId="{F20B9BEF-A56C-4E27-B027-9210E1AA36B9}"/>
          </ac:inkMkLst>
        </pc:inkChg>
      </pc:sldChg>
      <pc:sldChg chg="addSp delSp modSp mod ord">
        <pc:chgData name="Rolando Oyola Martinez" userId="356af804-396d-412a-a2e7-6bfb34738961" providerId="ADAL" clId="{239A57A1-23F3-4AB9-A9CF-2F8C5D2CBBE2}" dt="2023-10-22T04:48:17.887" v="171" actId="1076"/>
        <pc:sldMkLst>
          <pc:docMk/>
          <pc:sldMk cId="0" sldId="266"/>
        </pc:sldMkLst>
        <pc:spChg chg="mod">
          <ac:chgData name="Rolando Oyola Martinez" userId="356af804-396d-412a-a2e7-6bfb34738961" providerId="ADAL" clId="{239A57A1-23F3-4AB9-A9CF-2F8C5D2CBBE2}" dt="2023-10-22T04:47:32.503" v="161" actId="1076"/>
          <ac:spMkLst>
            <pc:docMk/>
            <pc:sldMk cId="0" sldId="266"/>
            <ac:spMk id="5" creationId="{B58D61E4-037A-4B83-9764-154294FAB58A}"/>
          </ac:spMkLst>
        </pc:spChg>
        <pc:spChg chg="mod">
          <ac:chgData name="Rolando Oyola Martinez" userId="356af804-396d-412a-a2e7-6bfb34738961" providerId="ADAL" clId="{239A57A1-23F3-4AB9-A9CF-2F8C5D2CBBE2}" dt="2023-10-22T04:46:33.276" v="153" actId="6549"/>
          <ac:spMkLst>
            <pc:docMk/>
            <pc:sldMk cId="0" sldId="266"/>
            <ac:spMk id="17411" creationId="{07029CBD-3FC2-4A63-81FE-09F6441CF060}"/>
          </ac:spMkLst>
        </pc:spChg>
        <pc:graphicFrameChg chg="add del mod">
          <ac:chgData name="Rolando Oyola Martinez" userId="356af804-396d-412a-a2e7-6bfb34738961" providerId="ADAL" clId="{239A57A1-23F3-4AB9-A9CF-2F8C5D2CBBE2}" dt="2023-10-22T04:47:28.984" v="159" actId="478"/>
          <ac:graphicFrameMkLst>
            <pc:docMk/>
            <pc:sldMk cId="0" sldId="266"/>
            <ac:graphicFrameMk id="2" creationId="{806ACFE4-1825-5D67-398D-2A060F8E7912}"/>
          </ac:graphicFrameMkLst>
        </pc:graphicFrameChg>
        <pc:graphicFrameChg chg="mod">
          <ac:chgData name="Rolando Oyola Martinez" userId="356af804-396d-412a-a2e7-6bfb34738961" providerId="ADAL" clId="{239A57A1-23F3-4AB9-A9CF-2F8C5D2CBBE2}" dt="2023-10-22T04:48:01.974" v="166" actId="1076"/>
          <ac:graphicFrameMkLst>
            <pc:docMk/>
            <pc:sldMk cId="0" sldId="266"/>
            <ac:graphicFrameMk id="3" creationId="{3C7338B3-8421-4CD8-8F30-FE2DD5C8EA29}"/>
          </ac:graphicFrameMkLst>
        </pc:graphicFrameChg>
        <pc:graphicFrameChg chg="mod">
          <ac:chgData name="Rolando Oyola Martinez" userId="356af804-396d-412a-a2e7-6bfb34738961" providerId="ADAL" clId="{239A57A1-23F3-4AB9-A9CF-2F8C5D2CBBE2}" dt="2023-10-22T04:48:17.887" v="171" actId="1076"/>
          <ac:graphicFrameMkLst>
            <pc:docMk/>
            <pc:sldMk cId="0" sldId="266"/>
            <ac:graphicFrameMk id="4" creationId="{34561061-01C3-42DB-9ACF-302EBCB645B8}"/>
          </ac:graphicFrameMkLst>
        </pc:graphicFrameChg>
        <pc:graphicFrameChg chg="add del mod">
          <ac:chgData name="Rolando Oyola Martinez" userId="356af804-396d-412a-a2e7-6bfb34738961" providerId="ADAL" clId="{239A57A1-23F3-4AB9-A9CF-2F8C5D2CBBE2}" dt="2023-10-22T04:47:28.008" v="158" actId="478"/>
          <ac:graphicFrameMkLst>
            <pc:docMk/>
            <pc:sldMk cId="0" sldId="266"/>
            <ac:graphicFrameMk id="6" creationId="{524EA1E7-32F1-D36E-CF7B-4B78B68DD60F}"/>
          </ac:graphicFrameMkLst>
        </pc:graphicFrameChg>
        <pc:graphicFrameChg chg="add del mod">
          <ac:chgData name="Rolando Oyola Martinez" userId="356af804-396d-412a-a2e7-6bfb34738961" providerId="ADAL" clId="{239A57A1-23F3-4AB9-A9CF-2F8C5D2CBBE2}" dt="2023-10-22T04:47:29.512" v="160" actId="478"/>
          <ac:graphicFrameMkLst>
            <pc:docMk/>
            <pc:sldMk cId="0" sldId="266"/>
            <ac:graphicFrameMk id="7" creationId="{7276BC01-5C49-CAE1-2F4C-90D679E4BC8A}"/>
          </ac:graphicFrameMkLst>
        </pc:graphicFrameChg>
        <pc:inkChg chg="del">
          <ac:chgData name="Rolando Oyola Martinez" userId="356af804-396d-412a-a2e7-6bfb34738961" providerId="ADAL" clId="{239A57A1-23F3-4AB9-A9CF-2F8C5D2CBBE2}" dt="2023-10-22T04:45:54.359" v="142" actId="478"/>
          <ac:inkMkLst>
            <pc:docMk/>
            <pc:sldMk cId="0" sldId="266"/>
            <ac:inkMk id="12" creationId="{59966C34-8F42-4E05-B38D-5F3D6D138414}"/>
          </ac:inkMkLst>
        </pc:inkChg>
      </pc:sldChg>
      <pc:sldChg chg="addSp delSp mod">
        <pc:chgData name="Rolando Oyola Martinez" userId="356af804-396d-412a-a2e7-6bfb34738961" providerId="ADAL" clId="{239A57A1-23F3-4AB9-A9CF-2F8C5D2CBBE2}" dt="2023-10-22T04:24:11.800" v="62" actId="478"/>
        <pc:sldMkLst>
          <pc:docMk/>
          <pc:sldMk cId="0" sldId="270"/>
        </pc:sldMkLst>
        <pc:grpChg chg="del">
          <ac:chgData name="Rolando Oyola Martinez" userId="356af804-396d-412a-a2e7-6bfb34738961" providerId="ADAL" clId="{239A57A1-23F3-4AB9-A9CF-2F8C5D2CBBE2}" dt="2023-10-22T04:24:04.777" v="58" actId="478"/>
          <ac:grpSpMkLst>
            <pc:docMk/>
            <pc:sldMk cId="0" sldId="270"/>
            <ac:grpSpMk id="10" creationId="{1E0D7569-97F9-47A0-AC9B-EEC19A3B60A4}"/>
          </ac:grpSpMkLst>
        </pc:grpChg>
        <pc:grpChg chg="del">
          <ac:chgData name="Rolando Oyola Martinez" userId="356af804-396d-412a-a2e7-6bfb34738961" providerId="ADAL" clId="{239A57A1-23F3-4AB9-A9CF-2F8C5D2CBBE2}" dt="2023-10-22T04:24:11.800" v="62" actId="478"/>
          <ac:grpSpMkLst>
            <pc:docMk/>
            <pc:sldMk cId="0" sldId="270"/>
            <ac:grpSpMk id="13" creationId="{0EAB6520-59CA-42CA-AE53-4E906E72DA52}"/>
          </ac:grpSpMkLst>
        </pc:grpChg>
        <pc:grpChg chg="del">
          <ac:chgData name="Rolando Oyola Martinez" userId="356af804-396d-412a-a2e7-6bfb34738961" providerId="ADAL" clId="{239A57A1-23F3-4AB9-A9CF-2F8C5D2CBBE2}" dt="2023-10-22T04:24:08.763" v="61" actId="478"/>
          <ac:grpSpMkLst>
            <pc:docMk/>
            <pc:sldMk cId="0" sldId="270"/>
            <ac:grpSpMk id="16" creationId="{55364A17-B8FE-4535-B0CE-E2F8F98DE486}"/>
          </ac:grpSpMkLst>
        </pc:grpChg>
        <pc:picChg chg="add del">
          <ac:chgData name="Rolando Oyola Martinez" userId="356af804-396d-412a-a2e7-6bfb34738961" providerId="ADAL" clId="{239A57A1-23F3-4AB9-A9CF-2F8C5D2CBBE2}" dt="2023-10-22T04:24:07.375" v="60" actId="478"/>
          <ac:picMkLst>
            <pc:docMk/>
            <pc:sldMk cId="0" sldId="270"/>
            <ac:picMk id="16387" creationId="{69EDBC4F-F160-40AB-95EE-4F0C3088CBD0}"/>
          </ac:picMkLst>
        </pc:picChg>
      </pc:sldChg>
      <pc:sldChg chg="del">
        <pc:chgData name="Rolando Oyola Martinez" userId="356af804-396d-412a-a2e7-6bfb34738961" providerId="ADAL" clId="{239A57A1-23F3-4AB9-A9CF-2F8C5D2CBBE2}" dt="2023-10-22T04:26:12.985" v="65" actId="47"/>
        <pc:sldMkLst>
          <pc:docMk/>
          <pc:sldMk cId="0" sldId="275"/>
        </pc:sldMkLst>
      </pc:sldChg>
      <pc:sldChg chg="addSp modSp mod ord">
        <pc:chgData name="Rolando Oyola Martinez" userId="356af804-396d-412a-a2e7-6bfb34738961" providerId="ADAL" clId="{239A57A1-23F3-4AB9-A9CF-2F8C5D2CBBE2}" dt="2023-10-22T04:50:05.590" v="191" actId="1076"/>
        <pc:sldMkLst>
          <pc:docMk/>
          <pc:sldMk cId="0" sldId="278"/>
        </pc:sldMkLst>
        <pc:spChg chg="mod">
          <ac:chgData name="Rolando Oyola Martinez" userId="356af804-396d-412a-a2e7-6bfb34738961" providerId="ADAL" clId="{239A57A1-23F3-4AB9-A9CF-2F8C5D2CBBE2}" dt="2023-10-22T04:50:00.079" v="188" actId="1076"/>
          <ac:spMkLst>
            <pc:docMk/>
            <pc:sldMk cId="0" sldId="278"/>
            <ac:spMk id="29706" creationId="{E2E5C5B0-4F10-491A-95A6-E56568311849}"/>
          </ac:spMkLst>
        </pc:spChg>
        <pc:spChg chg="mod">
          <ac:chgData name="Rolando Oyola Martinez" userId="356af804-396d-412a-a2e7-6bfb34738961" providerId="ADAL" clId="{239A57A1-23F3-4AB9-A9CF-2F8C5D2CBBE2}" dt="2023-10-22T04:49:53.784" v="187" actId="947"/>
          <ac:spMkLst>
            <pc:docMk/>
            <pc:sldMk cId="0" sldId="278"/>
            <ac:spMk id="32772" creationId="{6B439C9F-5F56-43BA-9C9A-3F21EF4A14F0}"/>
          </ac:spMkLst>
        </pc:spChg>
        <pc:graphicFrameChg chg="add mod">
          <ac:chgData name="Rolando Oyola Martinez" userId="356af804-396d-412a-a2e7-6bfb34738961" providerId="ADAL" clId="{239A57A1-23F3-4AB9-A9CF-2F8C5D2CBBE2}" dt="2023-10-22T04:50:02.118" v="189" actId="1076"/>
          <ac:graphicFrameMkLst>
            <pc:docMk/>
            <pc:sldMk cId="0" sldId="278"/>
            <ac:graphicFrameMk id="2" creationId="{E2ED95A1-CDD2-493E-E9A5-79E09F85CF38}"/>
          </ac:graphicFrameMkLst>
        </pc:graphicFrameChg>
        <pc:graphicFrameChg chg="mod">
          <ac:chgData name="Rolando Oyola Martinez" userId="356af804-396d-412a-a2e7-6bfb34738961" providerId="ADAL" clId="{239A57A1-23F3-4AB9-A9CF-2F8C5D2CBBE2}" dt="2023-10-22T04:50:05.590" v="191" actId="1076"/>
          <ac:graphicFrameMkLst>
            <pc:docMk/>
            <pc:sldMk cId="0" sldId="278"/>
            <ac:graphicFrameMk id="29707" creationId="{C604B2D7-D7F2-4997-9411-0897BEB4E797}"/>
          </ac:graphicFrameMkLst>
        </pc:graphicFrameChg>
      </pc:sldChg>
      <pc:sldChg chg="addSp delSp modSp mod ord delAnim">
        <pc:chgData name="Rolando Oyola Martinez" userId="356af804-396d-412a-a2e7-6bfb34738961" providerId="ADAL" clId="{239A57A1-23F3-4AB9-A9CF-2F8C5D2CBBE2}" dt="2023-10-22T04:55:14.103" v="315" actId="1076"/>
        <pc:sldMkLst>
          <pc:docMk/>
          <pc:sldMk cId="0" sldId="280"/>
        </pc:sldMkLst>
        <pc:spChg chg="add mod">
          <ac:chgData name="Rolando Oyola Martinez" userId="356af804-396d-412a-a2e7-6bfb34738961" providerId="ADAL" clId="{239A57A1-23F3-4AB9-A9CF-2F8C5D2CBBE2}" dt="2023-10-22T04:54:40.152" v="310" actId="20577"/>
          <ac:spMkLst>
            <pc:docMk/>
            <pc:sldMk cId="0" sldId="280"/>
            <ac:spMk id="4" creationId="{44B63800-6488-3845-922F-9BC258AE46F6}"/>
          </ac:spMkLst>
        </pc:spChg>
        <pc:spChg chg="mod">
          <ac:chgData name="Rolando Oyola Martinez" userId="356af804-396d-412a-a2e7-6bfb34738961" providerId="ADAL" clId="{239A57A1-23F3-4AB9-A9CF-2F8C5D2CBBE2}" dt="2023-10-22T04:53:37.695" v="224" actId="1076"/>
          <ac:spMkLst>
            <pc:docMk/>
            <pc:sldMk cId="0" sldId="280"/>
            <ac:spMk id="31748" creationId="{4536A596-8A67-40B2-86D3-28FDB601FFFB}"/>
          </ac:spMkLst>
        </pc:spChg>
        <pc:spChg chg="del">
          <ac:chgData name="Rolando Oyola Martinez" userId="356af804-396d-412a-a2e7-6bfb34738961" providerId="ADAL" clId="{239A57A1-23F3-4AB9-A9CF-2F8C5D2CBBE2}" dt="2023-10-22T04:53:07.721" v="212" actId="478"/>
          <ac:spMkLst>
            <pc:docMk/>
            <pc:sldMk cId="0" sldId="280"/>
            <ac:spMk id="31752" creationId="{74B84FBA-D8F1-44D4-B9B4-B7B6EB02A133}"/>
          </ac:spMkLst>
        </pc:spChg>
        <pc:spChg chg="mod">
          <ac:chgData name="Rolando Oyola Martinez" userId="356af804-396d-412a-a2e7-6bfb34738961" providerId="ADAL" clId="{239A57A1-23F3-4AB9-A9CF-2F8C5D2CBBE2}" dt="2023-10-22T04:55:05.559" v="312" actId="1076"/>
          <ac:spMkLst>
            <pc:docMk/>
            <pc:sldMk cId="0" sldId="280"/>
            <ac:spMk id="33797" creationId="{ED784BE9-2E12-42C0-A3F0-CB4920E49609}"/>
          </ac:spMkLst>
        </pc:spChg>
        <pc:graphicFrameChg chg="add mod">
          <ac:chgData name="Rolando Oyola Martinez" userId="356af804-396d-412a-a2e7-6bfb34738961" providerId="ADAL" clId="{239A57A1-23F3-4AB9-A9CF-2F8C5D2CBBE2}" dt="2023-10-22T04:53:41.159" v="225" actId="1076"/>
          <ac:graphicFrameMkLst>
            <pc:docMk/>
            <pc:sldMk cId="0" sldId="280"/>
            <ac:graphicFrameMk id="3" creationId="{DB296A78-FD21-26D2-EC48-DB848D569E89}"/>
          </ac:graphicFrameMkLst>
        </pc:graphicFrameChg>
        <pc:graphicFrameChg chg="del mod">
          <ac:chgData name="Rolando Oyola Martinez" userId="356af804-396d-412a-a2e7-6bfb34738961" providerId="ADAL" clId="{239A57A1-23F3-4AB9-A9CF-2F8C5D2CBBE2}" dt="2023-10-22T04:53:25.673" v="218" actId="478"/>
          <ac:graphicFrameMkLst>
            <pc:docMk/>
            <pc:sldMk cId="0" sldId="280"/>
            <ac:graphicFrameMk id="31750" creationId="{1F08A234-184A-45CA-B16D-68FCDBDA2D77}"/>
          </ac:graphicFrameMkLst>
        </pc:graphicFrameChg>
        <pc:graphicFrameChg chg="mod">
          <ac:chgData name="Rolando Oyola Martinez" userId="356af804-396d-412a-a2e7-6bfb34738961" providerId="ADAL" clId="{239A57A1-23F3-4AB9-A9CF-2F8C5D2CBBE2}" dt="2023-10-22T04:55:14.103" v="315" actId="1076"/>
          <ac:graphicFrameMkLst>
            <pc:docMk/>
            <pc:sldMk cId="0" sldId="280"/>
            <ac:graphicFrameMk id="31751" creationId="{A5816834-AA43-42B3-B54D-7C329D51E321}"/>
          </ac:graphicFrameMkLst>
        </pc:graphicFrameChg>
        <pc:inkChg chg="del">
          <ac:chgData name="Rolando Oyola Martinez" userId="356af804-396d-412a-a2e7-6bfb34738961" providerId="ADAL" clId="{239A57A1-23F3-4AB9-A9CF-2F8C5D2CBBE2}" dt="2023-10-22T04:50:25.879" v="192" actId="478"/>
          <ac:inkMkLst>
            <pc:docMk/>
            <pc:sldMk cId="0" sldId="280"/>
            <ac:inkMk id="2" creationId="{FF09850B-60C3-4B35-9867-B1F0C7CE6BD2}"/>
          </ac:inkMkLst>
        </pc:inkChg>
      </pc:sldChg>
      <pc:sldChg chg="modSp mod ord">
        <pc:chgData name="Rolando Oyola Martinez" userId="356af804-396d-412a-a2e7-6bfb34738961" providerId="ADAL" clId="{239A57A1-23F3-4AB9-A9CF-2F8C5D2CBBE2}" dt="2023-10-22T04:59:48.967" v="375" actId="1076"/>
        <pc:sldMkLst>
          <pc:docMk/>
          <pc:sldMk cId="0" sldId="281"/>
        </pc:sldMkLst>
        <pc:spChg chg="mod">
          <ac:chgData name="Rolando Oyola Martinez" userId="356af804-396d-412a-a2e7-6bfb34738961" providerId="ADAL" clId="{239A57A1-23F3-4AB9-A9CF-2F8C5D2CBBE2}" dt="2023-10-22T04:56:19.322" v="353" actId="6549"/>
          <ac:spMkLst>
            <pc:docMk/>
            <pc:sldMk cId="0" sldId="281"/>
            <ac:spMk id="34819" creationId="{4B5C3702-B68C-4C52-8ABC-639ACAEEC039}"/>
          </ac:spMkLst>
        </pc:spChg>
        <pc:spChg chg="mod">
          <ac:chgData name="Rolando Oyola Martinez" userId="356af804-396d-412a-a2e7-6bfb34738961" providerId="ADAL" clId="{239A57A1-23F3-4AB9-A9CF-2F8C5D2CBBE2}" dt="2023-10-22T04:58:46.840" v="369" actId="1076"/>
          <ac:spMkLst>
            <pc:docMk/>
            <pc:sldMk cId="0" sldId="281"/>
            <ac:spMk id="34842" creationId="{3C48C6B3-8B2A-4572-94C8-FEF84DD86AAB}"/>
          </ac:spMkLst>
        </pc:spChg>
        <pc:graphicFrameChg chg="mod">
          <ac:chgData name="Rolando Oyola Martinez" userId="356af804-396d-412a-a2e7-6bfb34738961" providerId="ADAL" clId="{239A57A1-23F3-4AB9-A9CF-2F8C5D2CBBE2}" dt="2023-10-22T04:59:48.967" v="375" actId="1076"/>
          <ac:graphicFrameMkLst>
            <pc:docMk/>
            <pc:sldMk cId="0" sldId="281"/>
            <ac:graphicFrameMk id="32839" creationId="{51FC521A-D658-4CF3-ADA0-F42DB8B54D09}"/>
          </ac:graphicFrameMkLst>
        </pc:graphicFrameChg>
        <pc:graphicFrameChg chg="mod modGraphic">
          <ac:chgData name="Rolando Oyola Martinez" userId="356af804-396d-412a-a2e7-6bfb34738961" providerId="ADAL" clId="{239A57A1-23F3-4AB9-A9CF-2F8C5D2CBBE2}" dt="2023-10-22T04:58:44.016" v="368" actId="1076"/>
          <ac:graphicFrameMkLst>
            <pc:docMk/>
            <pc:sldMk cId="0" sldId="281"/>
            <ac:graphicFrameMk id="33121" creationId="{14E1AC42-E1C5-42AE-B56B-E55FBDE49E5E}"/>
          </ac:graphicFrameMkLst>
        </pc:graphicFrameChg>
      </pc:sldChg>
      <pc:sldChg chg="addSp delSp modSp mod ord delAnim">
        <pc:chgData name="Rolando Oyola Martinez" userId="356af804-396d-412a-a2e7-6bfb34738961" providerId="ADAL" clId="{239A57A1-23F3-4AB9-A9CF-2F8C5D2CBBE2}" dt="2023-10-22T05:01:32.745" v="412" actId="20577"/>
        <pc:sldMkLst>
          <pc:docMk/>
          <pc:sldMk cId="0" sldId="282"/>
        </pc:sldMkLst>
        <pc:spChg chg="mod">
          <ac:chgData name="Rolando Oyola Martinez" userId="356af804-396d-412a-a2e7-6bfb34738961" providerId="ADAL" clId="{239A57A1-23F3-4AB9-A9CF-2F8C5D2CBBE2}" dt="2023-10-22T05:01:32.745" v="412" actId="20577"/>
          <ac:spMkLst>
            <pc:docMk/>
            <pc:sldMk cId="0" sldId="282"/>
            <ac:spMk id="35843" creationId="{C43DB6C7-41E4-4BAF-9102-DD202080A856}"/>
          </ac:spMkLst>
        </pc:spChg>
        <pc:graphicFrameChg chg="del mod">
          <ac:chgData name="Rolando Oyola Martinez" userId="356af804-396d-412a-a2e7-6bfb34738961" providerId="ADAL" clId="{239A57A1-23F3-4AB9-A9CF-2F8C5D2CBBE2}" dt="2023-10-22T05:00:48.314" v="384" actId="478"/>
          <ac:graphicFrameMkLst>
            <pc:docMk/>
            <pc:sldMk cId="0" sldId="282"/>
            <ac:graphicFrameMk id="36868" creationId="{43DBB972-3440-42E0-AA8A-087AA45F213B}"/>
          </ac:graphicFrameMkLst>
        </pc:graphicFrameChg>
        <pc:graphicFrameChg chg="del mod">
          <ac:chgData name="Rolando Oyola Martinez" userId="356af804-396d-412a-a2e7-6bfb34738961" providerId="ADAL" clId="{239A57A1-23F3-4AB9-A9CF-2F8C5D2CBBE2}" dt="2023-10-22T05:01:11.514" v="390" actId="478"/>
          <ac:graphicFrameMkLst>
            <pc:docMk/>
            <pc:sldMk cId="0" sldId="282"/>
            <ac:graphicFrameMk id="36870" creationId="{30E6A600-D4EE-42EE-B908-D65681D16F14}"/>
          </ac:graphicFrameMkLst>
        </pc:graphicFrameChg>
        <pc:picChg chg="add mod">
          <ac:chgData name="Rolando Oyola Martinez" userId="356af804-396d-412a-a2e7-6bfb34738961" providerId="ADAL" clId="{239A57A1-23F3-4AB9-A9CF-2F8C5D2CBBE2}" dt="2023-10-22T05:00:50.295" v="385" actId="1076"/>
          <ac:picMkLst>
            <pc:docMk/>
            <pc:sldMk cId="0" sldId="282"/>
            <ac:picMk id="3" creationId="{8E17143E-7995-9099-7762-BF612AA9DAAA}"/>
          </ac:picMkLst>
        </pc:picChg>
        <pc:picChg chg="add mod">
          <ac:chgData name="Rolando Oyola Martinez" userId="356af804-396d-412a-a2e7-6bfb34738961" providerId="ADAL" clId="{239A57A1-23F3-4AB9-A9CF-2F8C5D2CBBE2}" dt="2023-10-22T05:01:23.503" v="392" actId="1076"/>
          <ac:picMkLst>
            <pc:docMk/>
            <pc:sldMk cId="0" sldId="282"/>
            <ac:picMk id="5" creationId="{AEC8C3D5-38C1-164F-6008-A757653E1608}"/>
          </ac:picMkLst>
        </pc:picChg>
      </pc:sldChg>
      <pc:sldChg chg="delSp ord modAnim">
        <pc:chgData name="Rolando Oyola Martinez" userId="356af804-396d-412a-a2e7-6bfb34738961" providerId="ADAL" clId="{239A57A1-23F3-4AB9-A9CF-2F8C5D2CBBE2}" dt="2023-10-22T05:01:41.495" v="413" actId="478"/>
        <pc:sldMkLst>
          <pc:docMk/>
          <pc:sldMk cId="0" sldId="283"/>
        </pc:sldMkLst>
        <pc:spChg chg="del">
          <ac:chgData name="Rolando Oyola Martinez" userId="356af804-396d-412a-a2e7-6bfb34738961" providerId="ADAL" clId="{239A57A1-23F3-4AB9-A9CF-2F8C5D2CBBE2}" dt="2023-10-22T05:01:41.495" v="413" actId="478"/>
          <ac:spMkLst>
            <pc:docMk/>
            <pc:sldMk cId="0" sldId="283"/>
            <ac:spMk id="37943" creationId="{38E0392B-BC25-4661-9111-6DEF768E895D}"/>
          </ac:spMkLst>
        </pc:spChg>
      </pc:sldChg>
      <pc:sldChg chg="ord">
        <pc:chgData name="Rolando Oyola Martinez" userId="356af804-396d-412a-a2e7-6bfb34738961" providerId="ADAL" clId="{239A57A1-23F3-4AB9-A9CF-2F8C5D2CBBE2}" dt="2023-10-22T04:25:39.138" v="64"/>
        <pc:sldMkLst>
          <pc:docMk/>
          <pc:sldMk cId="0" sldId="285"/>
        </pc:sldMkLst>
      </pc:sldChg>
      <pc:sldChg chg="ord">
        <pc:chgData name="Rolando Oyola Martinez" userId="356af804-396d-412a-a2e7-6bfb34738961" providerId="ADAL" clId="{239A57A1-23F3-4AB9-A9CF-2F8C5D2CBBE2}" dt="2023-10-22T04:25:39.138" v="64"/>
        <pc:sldMkLst>
          <pc:docMk/>
          <pc:sldMk cId="0" sldId="286"/>
        </pc:sldMkLst>
      </pc:sldChg>
      <pc:sldChg chg="ord">
        <pc:chgData name="Rolando Oyola Martinez" userId="356af804-396d-412a-a2e7-6bfb34738961" providerId="ADAL" clId="{239A57A1-23F3-4AB9-A9CF-2F8C5D2CBBE2}" dt="2023-10-22T04:25:39.138" v="64"/>
        <pc:sldMkLst>
          <pc:docMk/>
          <pc:sldMk cId="0" sldId="292"/>
        </pc:sldMkLst>
      </pc:sldChg>
      <pc:sldChg chg="ord">
        <pc:chgData name="Rolando Oyola Martinez" userId="356af804-396d-412a-a2e7-6bfb34738961" providerId="ADAL" clId="{239A57A1-23F3-4AB9-A9CF-2F8C5D2CBBE2}" dt="2023-10-22T05:03:02.287" v="415"/>
        <pc:sldMkLst>
          <pc:docMk/>
          <pc:sldMk cId="2619645277" sldId="307"/>
        </pc:sldMkLst>
      </pc:sldChg>
      <pc:sldChg chg="modSp mod">
        <pc:chgData name="Rolando Oyola Martinez" userId="356af804-396d-412a-a2e7-6bfb34738961" providerId="ADAL" clId="{239A57A1-23F3-4AB9-A9CF-2F8C5D2CBBE2}" dt="2023-10-22T05:03:38.407" v="418" actId="1076"/>
        <pc:sldMkLst>
          <pc:docMk/>
          <pc:sldMk cId="3104762145" sldId="309"/>
        </pc:sldMkLst>
        <pc:spChg chg="mod">
          <ac:chgData name="Rolando Oyola Martinez" userId="356af804-396d-412a-a2e7-6bfb34738961" providerId="ADAL" clId="{239A57A1-23F3-4AB9-A9CF-2F8C5D2CBBE2}" dt="2023-10-22T05:03:38.407" v="418" actId="1076"/>
          <ac:spMkLst>
            <pc:docMk/>
            <pc:sldMk cId="3104762145" sldId="309"/>
            <ac:spMk id="4" creationId="{77075EF0-2C73-4E11-B581-A7A00B48D0DE}"/>
          </ac:spMkLst>
        </pc:spChg>
        <pc:picChg chg="mod">
          <ac:chgData name="Rolando Oyola Martinez" userId="356af804-396d-412a-a2e7-6bfb34738961" providerId="ADAL" clId="{239A57A1-23F3-4AB9-A9CF-2F8C5D2CBBE2}" dt="2023-10-22T05:03:35.487" v="417" actId="1076"/>
          <ac:picMkLst>
            <pc:docMk/>
            <pc:sldMk cId="3104762145" sldId="309"/>
            <ac:picMk id="3" creationId="{8779326C-3284-4E5A-9682-8E5FF71AF8AC}"/>
          </ac:picMkLst>
        </pc:picChg>
      </pc:sldChg>
      <pc:sldChg chg="delSp modSp mod">
        <pc:chgData name="Rolando Oyola Martinez" userId="356af804-396d-412a-a2e7-6bfb34738961" providerId="ADAL" clId="{239A57A1-23F3-4AB9-A9CF-2F8C5D2CBBE2}" dt="2023-10-22T04:20:36.760" v="50" actId="478"/>
        <pc:sldMkLst>
          <pc:docMk/>
          <pc:sldMk cId="3273948153" sldId="311"/>
        </pc:sldMkLst>
        <pc:spChg chg="mod">
          <ac:chgData name="Rolando Oyola Martinez" userId="356af804-396d-412a-a2e7-6bfb34738961" providerId="ADAL" clId="{239A57A1-23F3-4AB9-A9CF-2F8C5D2CBBE2}" dt="2023-10-22T04:20:34.862" v="49" actId="1076"/>
          <ac:spMkLst>
            <pc:docMk/>
            <pc:sldMk cId="3273948153" sldId="311"/>
            <ac:spMk id="7" creationId="{4077AF2D-17BD-4F3E-A56F-9AE405377383}"/>
          </ac:spMkLst>
        </pc:spChg>
        <pc:spChg chg="mod">
          <ac:chgData name="Rolando Oyola Martinez" userId="356af804-396d-412a-a2e7-6bfb34738961" providerId="ADAL" clId="{239A57A1-23F3-4AB9-A9CF-2F8C5D2CBBE2}" dt="2023-10-22T04:20:25.806" v="46" actId="1076"/>
          <ac:spMkLst>
            <pc:docMk/>
            <pc:sldMk cId="3273948153" sldId="311"/>
            <ac:spMk id="8" creationId="{61BD8DDC-F61A-47EE-8C7D-EC5881F7D0DC}"/>
          </ac:spMkLst>
        </pc:spChg>
        <pc:inkChg chg="del">
          <ac:chgData name="Rolando Oyola Martinez" userId="356af804-396d-412a-a2e7-6bfb34738961" providerId="ADAL" clId="{239A57A1-23F3-4AB9-A9CF-2F8C5D2CBBE2}" dt="2023-10-22T04:20:31.751" v="48" actId="478"/>
          <ac:inkMkLst>
            <pc:docMk/>
            <pc:sldMk cId="3273948153" sldId="311"/>
            <ac:inkMk id="2" creationId="{E970FEE7-06BB-472F-B6E5-3E13229BA34B}"/>
          </ac:inkMkLst>
        </pc:inkChg>
        <pc:inkChg chg="del">
          <ac:chgData name="Rolando Oyola Martinez" userId="356af804-396d-412a-a2e7-6bfb34738961" providerId="ADAL" clId="{239A57A1-23F3-4AB9-A9CF-2F8C5D2CBBE2}" dt="2023-10-22T04:20:22.441" v="45" actId="478"/>
          <ac:inkMkLst>
            <pc:docMk/>
            <pc:sldMk cId="3273948153" sldId="311"/>
            <ac:inkMk id="3" creationId="{65541CBB-760E-4F45-B854-DB2862A2405F}"/>
          </ac:inkMkLst>
        </pc:inkChg>
        <pc:inkChg chg="del">
          <ac:chgData name="Rolando Oyola Martinez" userId="356af804-396d-412a-a2e7-6bfb34738961" providerId="ADAL" clId="{239A57A1-23F3-4AB9-A9CF-2F8C5D2CBBE2}" dt="2023-10-22T04:20:11.466" v="42" actId="478"/>
          <ac:inkMkLst>
            <pc:docMk/>
            <pc:sldMk cId="3273948153" sldId="311"/>
            <ac:inkMk id="9" creationId="{2122F418-D7DA-43ED-952E-80A1A10B9D1A}"/>
          </ac:inkMkLst>
        </pc:inkChg>
        <pc:inkChg chg="del">
          <ac:chgData name="Rolando Oyola Martinez" userId="356af804-396d-412a-a2e7-6bfb34738961" providerId="ADAL" clId="{239A57A1-23F3-4AB9-A9CF-2F8C5D2CBBE2}" dt="2023-10-22T04:20:31.751" v="48" actId="478"/>
          <ac:inkMkLst>
            <pc:docMk/>
            <pc:sldMk cId="3273948153" sldId="311"/>
            <ac:inkMk id="11" creationId="{4F0050C8-F136-4BC8-B4E1-C623EE6D3D33}"/>
          </ac:inkMkLst>
        </pc:inkChg>
        <pc:inkChg chg="del">
          <ac:chgData name="Rolando Oyola Martinez" userId="356af804-396d-412a-a2e7-6bfb34738961" providerId="ADAL" clId="{239A57A1-23F3-4AB9-A9CF-2F8C5D2CBBE2}" dt="2023-10-22T04:20:13.480" v="43" actId="478"/>
          <ac:inkMkLst>
            <pc:docMk/>
            <pc:sldMk cId="3273948153" sldId="311"/>
            <ac:inkMk id="12" creationId="{FA8DC384-4866-4DEB-834D-E676B5C5D206}"/>
          </ac:inkMkLst>
        </pc:inkChg>
        <pc:inkChg chg="del">
          <ac:chgData name="Rolando Oyola Martinez" userId="356af804-396d-412a-a2e7-6bfb34738961" providerId="ADAL" clId="{239A57A1-23F3-4AB9-A9CF-2F8C5D2CBBE2}" dt="2023-10-22T04:20:36.760" v="50" actId="478"/>
          <ac:inkMkLst>
            <pc:docMk/>
            <pc:sldMk cId="3273948153" sldId="311"/>
            <ac:inkMk id="13" creationId="{8F79EB27-964A-4245-A619-D3327AB2FC4D}"/>
          </ac:inkMkLst>
        </pc:inkChg>
        <pc:inkChg chg="del">
          <ac:chgData name="Rolando Oyola Martinez" userId="356af804-396d-412a-a2e7-6bfb34738961" providerId="ADAL" clId="{239A57A1-23F3-4AB9-A9CF-2F8C5D2CBBE2}" dt="2023-10-22T04:20:08.920" v="41" actId="478"/>
          <ac:inkMkLst>
            <pc:docMk/>
            <pc:sldMk cId="3273948153" sldId="311"/>
            <ac:inkMk id="14" creationId="{ADD2E550-3A03-4783-8B60-17B941052BD7}"/>
          </ac:inkMkLst>
        </pc:inkChg>
      </pc:sldChg>
      <pc:sldChg chg="addSp modSp new mod ord">
        <pc:chgData name="Rolando Oyola Martinez" userId="356af804-396d-412a-a2e7-6bfb34738961" providerId="ADAL" clId="{239A57A1-23F3-4AB9-A9CF-2F8C5D2CBBE2}" dt="2023-10-22T04:31:55.302" v="135" actId="1076"/>
        <pc:sldMkLst>
          <pc:docMk/>
          <pc:sldMk cId="3288672381" sldId="313"/>
        </pc:sldMkLst>
        <pc:spChg chg="add mod">
          <ac:chgData name="Rolando Oyola Martinez" userId="356af804-396d-412a-a2e7-6bfb34738961" providerId="ADAL" clId="{239A57A1-23F3-4AB9-A9CF-2F8C5D2CBBE2}" dt="2023-10-22T04:30:53.512" v="122" actId="207"/>
          <ac:spMkLst>
            <pc:docMk/>
            <pc:sldMk cId="3288672381" sldId="313"/>
            <ac:spMk id="2" creationId="{0CCBA984-28A3-FBB6-3308-48ACE7CF3A02}"/>
          </ac:spMkLst>
        </pc:spChg>
        <pc:picChg chg="add mod">
          <ac:chgData name="Rolando Oyola Martinez" userId="356af804-396d-412a-a2e7-6bfb34738961" providerId="ADAL" clId="{239A57A1-23F3-4AB9-A9CF-2F8C5D2CBBE2}" dt="2023-10-22T04:31:55.302" v="135" actId="1076"/>
          <ac:picMkLst>
            <pc:docMk/>
            <pc:sldMk cId="3288672381" sldId="313"/>
            <ac:picMk id="1026" creationId="{1B7B9EF9-4EC6-97D2-BFE0-1EC1C3E11F61}"/>
          </ac:picMkLst>
        </pc:picChg>
        <pc:picChg chg="add mod">
          <ac:chgData name="Rolando Oyola Martinez" userId="356af804-396d-412a-a2e7-6bfb34738961" providerId="ADAL" clId="{239A57A1-23F3-4AB9-A9CF-2F8C5D2CBBE2}" dt="2023-10-22T04:31:53.750" v="134" actId="1076"/>
          <ac:picMkLst>
            <pc:docMk/>
            <pc:sldMk cId="3288672381" sldId="313"/>
            <ac:picMk id="1028" creationId="{8C96E04C-AA84-9F81-C188-9342E901C7DF}"/>
          </ac:picMkLst>
        </pc:picChg>
      </pc:sldChg>
      <pc:sldChg chg="addSp new">
        <pc:chgData name="Rolando Oyola Martinez" userId="356af804-396d-412a-a2e7-6bfb34738961" providerId="ADAL" clId="{239A57A1-23F3-4AB9-A9CF-2F8C5D2CBBE2}" dt="2023-10-22T04:43:18.188" v="136"/>
        <pc:sldMkLst>
          <pc:docMk/>
          <pc:sldMk cId="3193448890" sldId="314"/>
        </pc:sldMkLst>
        <pc:picChg chg="add">
          <ac:chgData name="Rolando Oyola Martinez" userId="356af804-396d-412a-a2e7-6bfb34738961" providerId="ADAL" clId="{239A57A1-23F3-4AB9-A9CF-2F8C5D2CBBE2}" dt="2023-10-22T04:43:18.188" v="136"/>
          <ac:picMkLst>
            <pc:docMk/>
            <pc:sldMk cId="3193448890" sldId="314"/>
            <ac:picMk id="2" creationId="{955D6260-D9AC-EC67-8181-4B79A8787487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Lenovorom\d\_CUH_Cursos\Quim3003\_Ago_Dic_2020_21\Hoja_Calculo_Boyl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Lenovorom\d\_CUH_Cursos\Quim3003\_Ago_Dic_2020_21\Hoja_Calculo_Boyl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Lenovorom\d\_CUH_Cursos\Quim3003\_Ago_Dic_2020_21\Hoja_Calculo_Boy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971666666666666"/>
          <c:y val="9.1228310502283111E-2"/>
          <c:w val="0.63897817460317463"/>
          <c:h val="0.74399010654490094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FC00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trendline>
            <c:spPr>
              <a:ln w="15875">
                <a:solidFill>
                  <a:srgbClr val="FF00FF"/>
                </a:solidFill>
                <a:prstDash val="solid"/>
              </a:ln>
            </c:spPr>
            <c:trendlineType val="poly"/>
            <c:order val="2"/>
            <c:dispRSqr val="0"/>
            <c:dispEq val="0"/>
          </c:trendline>
          <c:xVal>
            <c:numRef>
              <c:f>Sheet1!$H$11:$H$17</c:f>
              <c:numCache>
                <c:formatCode>0.00000</c:formatCode>
                <c:ptCount val="7"/>
                <c:pt idx="0">
                  <c:v>0.96818304953560375</c:v>
                </c:pt>
                <c:pt idx="1">
                  <c:v>0.96833494582043356</c:v>
                </c:pt>
                <c:pt idx="2">
                  <c:v>0.96836977554179582</c:v>
                </c:pt>
                <c:pt idx="3">
                  <c:v>0.96828463622291028</c:v>
                </c:pt>
                <c:pt idx="4">
                  <c:v>0.96848490712074309</c:v>
                </c:pt>
                <c:pt idx="5">
                  <c:v>0.96852167182662541</c:v>
                </c:pt>
                <c:pt idx="6">
                  <c:v>0.96827592879256974</c:v>
                </c:pt>
              </c:numCache>
            </c:numRef>
          </c:xVal>
          <c:yVal>
            <c:numRef>
              <c:f>Sheet1!$C$11:$C$17</c:f>
              <c:numCache>
                <c:formatCode>0.0</c:formatCode>
                <c:ptCount val="7"/>
                <c:pt idx="0">
                  <c:v>34.988730158730156</c:v>
                </c:pt>
                <c:pt idx="1">
                  <c:v>34.358730158730161</c:v>
                </c:pt>
                <c:pt idx="2">
                  <c:v>33.958730158730162</c:v>
                </c:pt>
                <c:pt idx="3">
                  <c:v>34.558730158730157</c:v>
                </c:pt>
                <c:pt idx="4">
                  <c:v>33.858730158730161</c:v>
                </c:pt>
                <c:pt idx="5">
                  <c:v>33.75873015873016</c:v>
                </c:pt>
                <c:pt idx="6">
                  <c:v>34.458730158730162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981-427B-89B0-CE1480A75C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9606495"/>
        <c:axId val="1"/>
      </c:scatterChart>
      <c:valAx>
        <c:axId val="169606495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900"/>
                </a:pPr>
                <a:r>
                  <a:rPr lang="es-PR" sz="900"/>
                  <a:t>Presion (atm)</a:t>
                </a:r>
              </a:p>
            </c:rich>
          </c:tx>
          <c:layout>
            <c:manualLayout>
              <c:xMode val="edge"/>
              <c:yMode val="edge"/>
              <c:x val="0.36927857142857146"/>
              <c:y val="0.92466057838660576"/>
            </c:manualLayout>
          </c:layout>
          <c:overlay val="0"/>
          <c:spPr>
            <a:noFill/>
            <a:ln w="25400">
              <a:noFill/>
            </a:ln>
          </c:spPr>
        </c:title>
        <c:numFmt formatCode="0.0000" sourceLinked="0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/>
            </a:pPr>
            <a:endParaRPr lang="en-US"/>
          </a:p>
        </c:txPr>
        <c:crossAx val="1"/>
        <c:crosses val="autoZero"/>
        <c:crossBetween val="midCat"/>
      </c:valAx>
      <c:valAx>
        <c:axId val="1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s-PR"/>
                  <a:t>V (mL)</a:t>
                </a:r>
              </a:p>
            </c:rich>
          </c:tx>
          <c:layout>
            <c:manualLayout>
              <c:xMode val="edge"/>
              <c:yMode val="edge"/>
              <c:x val="1.8672199170124481E-2"/>
              <c:y val="0.35438707003729797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/>
            </a:pPr>
            <a:endParaRPr lang="en-US"/>
          </a:p>
        </c:txPr>
        <c:crossAx val="169606495"/>
        <c:crosses val="autoZero"/>
        <c:crossBetween val="midCat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459761904761905"/>
          <c:y val="8.7412736650350764E-2"/>
          <c:w val="0.68349126984126995"/>
          <c:h val="0.76223886349870607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triangle"/>
            <c:size val="8"/>
            <c:spPr>
              <a:solidFill>
                <a:srgbClr val="00B050"/>
              </a:solidFill>
              <a:ln>
                <a:solidFill>
                  <a:srgbClr val="0070C0"/>
                </a:solidFill>
                <a:prstDash val="solid"/>
              </a:ln>
            </c:spPr>
          </c:marker>
          <c:trendline>
            <c:spPr>
              <a:ln w="15875">
                <a:solidFill>
                  <a:schemeClr val="tx1"/>
                </a:solidFill>
                <a:prstDash val="solid"/>
              </a:ln>
            </c:spPr>
            <c:trendlineType val="linear"/>
            <c:dispRSqr val="1"/>
            <c:dispEq val="1"/>
            <c:trendlineLbl>
              <c:layout>
                <c:manualLayout>
                  <c:x val="-5.4407539682539682E-2"/>
                  <c:y val="-6.1802130898021307E-2"/>
                </c:manualLayout>
              </c:layout>
              <c:numFmt formatCode="General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/>
                  </a:pPr>
                  <a:endParaRPr lang="en-US"/>
                </a:p>
              </c:txPr>
            </c:trendlineLbl>
          </c:trendline>
          <c:xVal>
            <c:numRef>
              <c:f>Sheet1!$I$11:$I$17</c:f>
              <c:numCache>
                <c:formatCode>0.00000</c:formatCode>
                <c:ptCount val="7"/>
                <c:pt idx="0">
                  <c:v>1.0328625361491894</c:v>
                </c:pt>
                <c:pt idx="1">
                  <c:v>1.0327005178489534</c:v>
                </c:pt>
                <c:pt idx="2">
                  <c:v>1.032663374319492</c:v>
                </c:pt>
                <c:pt idx="3">
                  <c:v>1.0327541743312227</c:v>
                </c:pt>
                <c:pt idx="4">
                  <c:v>1.0325406133307227</c:v>
                </c:pt>
                <c:pt idx="5">
                  <c:v>1.0325014184907257</c:v>
                </c:pt>
                <c:pt idx="6">
                  <c:v>1.032763461596107</c:v>
                </c:pt>
              </c:numCache>
            </c:numRef>
          </c:xVal>
          <c:yVal>
            <c:numRef>
              <c:f>Sheet1!$C$11:$C$17</c:f>
              <c:numCache>
                <c:formatCode>0.0</c:formatCode>
                <c:ptCount val="7"/>
                <c:pt idx="0">
                  <c:v>34.988730158730156</c:v>
                </c:pt>
                <c:pt idx="1">
                  <c:v>34.358730158730161</c:v>
                </c:pt>
                <c:pt idx="2">
                  <c:v>33.958730158730162</c:v>
                </c:pt>
                <c:pt idx="3">
                  <c:v>34.558730158730157</c:v>
                </c:pt>
                <c:pt idx="4">
                  <c:v>33.858730158730161</c:v>
                </c:pt>
                <c:pt idx="5">
                  <c:v>33.75873015873016</c:v>
                </c:pt>
                <c:pt idx="6">
                  <c:v>34.458730158730162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21B-4F22-BD2C-6CDABBB127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9609823"/>
        <c:axId val="1"/>
      </c:scatterChart>
      <c:valAx>
        <c:axId val="169609823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R"/>
                  <a:t>1/P (1/atm)</a:t>
                </a:r>
              </a:p>
            </c:rich>
          </c:tx>
          <c:layout>
            <c:manualLayout>
              <c:xMode val="edge"/>
              <c:yMode val="edge"/>
              <c:x val="0.45789463817022868"/>
              <c:y val="0.92540939375585041"/>
            </c:manualLayout>
          </c:layout>
          <c:overlay val="0"/>
          <c:spPr>
            <a:noFill/>
            <a:ln w="25400">
              <a:noFill/>
            </a:ln>
          </c:spPr>
        </c:title>
        <c:numFmt formatCode="#,##0.0000" sourceLinked="0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/>
            </a:pPr>
            <a:endParaRPr lang="en-US"/>
          </a:p>
        </c:txPr>
        <c:crossAx val="1"/>
        <c:crosses val="autoZero"/>
        <c:crossBetween val="midCat"/>
        <c:majorUnit val="2.0000000000000006E-4"/>
      </c:valAx>
      <c:valAx>
        <c:axId val="1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s-PR"/>
                  <a:t>V (mL)</a:t>
                </a:r>
              </a:p>
            </c:rich>
          </c:tx>
          <c:layout>
            <c:manualLayout>
              <c:xMode val="edge"/>
              <c:yMode val="edge"/>
              <c:x val="1.4894477476029778E-2"/>
              <c:y val="0.36363709781032616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/>
            </a:pPr>
            <a:endParaRPr lang="en-US"/>
          </a:p>
        </c:txPr>
        <c:crossAx val="169609823"/>
        <c:crosses val="autoZero"/>
        <c:crossBetween val="midCat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8346111111111105"/>
          <c:y val="8.7412736650350764E-2"/>
          <c:w val="0.60924404761904771"/>
          <c:h val="0.76223886349870607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8"/>
            <c:spPr>
              <a:solidFill>
                <a:srgbClr val="00B0F0"/>
              </a:solidFill>
              <a:ln>
                <a:solidFill>
                  <a:srgbClr val="0070C0"/>
                </a:solidFill>
                <a:prstDash val="solid"/>
              </a:ln>
            </c:spPr>
          </c:marker>
          <c:trendline>
            <c:spPr>
              <a:ln w="15875">
                <a:solidFill>
                  <a:schemeClr val="tx1"/>
                </a:solidFill>
                <a:prstDash val="solid"/>
              </a:ln>
            </c:spPr>
            <c:trendlineType val="linear"/>
            <c:dispRSqr val="1"/>
            <c:dispEq val="1"/>
            <c:trendlineLbl>
              <c:layout>
                <c:manualLayout>
                  <c:x val="0.19055952380952382"/>
                  <c:y val="0.53128691019786911"/>
                </c:manualLayout>
              </c:layout>
              <c:numFmt formatCode="General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/>
                  </a:pPr>
                  <a:endParaRPr lang="en-US"/>
                </a:p>
              </c:txPr>
            </c:trendlineLbl>
          </c:trendline>
          <c:xVal>
            <c:numRef>
              <c:f>Sheet1!$J$11:$J$17</c:f>
              <c:numCache>
                <c:formatCode>General</c:formatCode>
                <c:ptCount val="7"/>
                <c:pt idx="0">
                  <c:v>2.8580631405123649E-2</c:v>
                </c:pt>
                <c:pt idx="1">
                  <c:v>2.9104684468262032E-2</c:v>
                </c:pt>
                <c:pt idx="2">
                  <c:v>2.9447508647284282E-2</c:v>
                </c:pt>
                <c:pt idx="3">
                  <c:v>2.8936248392430648E-2</c:v>
                </c:pt>
                <c:pt idx="4">
                  <c:v>2.9534480333786507E-2</c:v>
                </c:pt>
                <c:pt idx="5">
                  <c:v>2.9621967274779011E-2</c:v>
                </c:pt>
                <c:pt idx="6">
                  <c:v>2.9020222027730431E-2</c:v>
                </c:pt>
              </c:numCache>
            </c:numRef>
          </c:xVal>
          <c:yVal>
            <c:numRef>
              <c:f>Sheet1!$H$11:$H$17</c:f>
              <c:numCache>
                <c:formatCode>0.00000</c:formatCode>
                <c:ptCount val="7"/>
                <c:pt idx="0">
                  <c:v>0.96818304953560375</c:v>
                </c:pt>
                <c:pt idx="1">
                  <c:v>0.96833494582043356</c:v>
                </c:pt>
                <c:pt idx="2">
                  <c:v>0.96836977554179582</c:v>
                </c:pt>
                <c:pt idx="3">
                  <c:v>0.96828463622291028</c:v>
                </c:pt>
                <c:pt idx="4">
                  <c:v>0.96848490712074309</c:v>
                </c:pt>
                <c:pt idx="5">
                  <c:v>0.96852167182662541</c:v>
                </c:pt>
                <c:pt idx="6">
                  <c:v>0.96827592879256974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C60-4F0D-B1A0-9E0C93FD6F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9609823"/>
        <c:axId val="1"/>
      </c:scatterChart>
      <c:valAx>
        <c:axId val="169609823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R"/>
                  <a:t>1/V (1/mL)</a:t>
                </a:r>
              </a:p>
            </c:rich>
          </c:tx>
          <c:layout>
            <c:manualLayout>
              <c:xMode val="edge"/>
              <c:yMode val="edge"/>
              <c:x val="0.45789463817022868"/>
              <c:y val="0.92540939375585041"/>
            </c:manualLayout>
          </c:layout>
          <c:overlay val="0"/>
          <c:spPr>
            <a:noFill/>
            <a:ln w="25400">
              <a:noFill/>
            </a:ln>
          </c:spPr>
        </c:title>
        <c:numFmt formatCode="#,##0.0000" sourceLinked="0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/>
            </a:pPr>
            <a:endParaRPr lang="en-US"/>
          </a:p>
        </c:txPr>
        <c:crossAx val="1"/>
        <c:crosses val="autoZero"/>
        <c:crossBetween val="midCat"/>
      </c:valAx>
      <c:valAx>
        <c:axId val="1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s-PR"/>
                  <a:t>P (atm)</a:t>
                </a:r>
              </a:p>
            </c:rich>
          </c:tx>
          <c:layout>
            <c:manualLayout>
              <c:xMode val="edge"/>
              <c:yMode val="edge"/>
              <c:x val="1.4894477476029778E-2"/>
              <c:y val="0.36363709781032616"/>
            </c:manualLayout>
          </c:layout>
          <c:overlay val="0"/>
          <c:spPr>
            <a:noFill/>
            <a:ln w="25400">
              <a:noFill/>
            </a:ln>
          </c:spPr>
        </c:title>
        <c:numFmt formatCode="0.000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/>
            </a:pPr>
            <a:endParaRPr lang="en-US"/>
          </a:p>
        </c:txPr>
        <c:crossAx val="169609823"/>
        <c:crosses val="autoZero"/>
        <c:crossBetween val="midCat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CB733EF8-7DC7-42B6-8E26-941973D57E5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1D896329-72B7-48C0-A07D-B903B8A334A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AD500DBE-32B1-4C03-9C4B-78E341E5DDC2}" type="datetime1">
              <a:rPr lang="en-US"/>
              <a:pPr>
                <a:defRPr/>
              </a:pPr>
              <a:t>10/25/2023</a:t>
            </a:fld>
            <a:endParaRPr lang="en-US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D90D1800-3EDB-4EE0-AC18-96E2A058C3C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85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Por: Rolando Oyola@2007</a:t>
            </a:r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953946AC-8011-44EC-B16E-9BE3A8AA587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285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9DAF1772-D70D-4898-A907-F98A4D2CFD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01T23:17:58.82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133 196,'-49'-77,"8"18,9 17,22 24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01T23:21:08.04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5 5,'-5'-5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01T23:32:13.63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24 27,'0'0,"-14"-9,9 0,1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01T23:40:35.40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0,'0'5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02T00:03:38.03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6 18,'0'-4,"2"-1,-4 2,-3 1,5-1,29 3,38 5,41 2,-24-2,3-1,-69-7,60-2,-57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02T00:03:36.31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9 0,'0'0,"0"5,-4-1,4 1,-4-5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02T00:03:36.88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44 27,'1'-2,"-7"-14,0 11,-6 2,0 3,4 3,8 1,9-2,23 4,-7-5,12 1,49-1,9-6,-54 3,-9 2,3-1,-24-1,3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02T00:03:53.4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0,'5'10,"-1"-2,1 2,-5-6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02T00:04:49.71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09T00:11:05.89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12 1,'-11'0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1T00:09:52.79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1,'9'18,"5"-5,4-4,-4 0,-6-4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1T00:13:37.82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1,'0'4,"0"1,0-1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1T00:13:54.78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21 3,'-6'0,"-4"-1,5-1,10 4,11 0,-13-2,1 0,-1 0,0 0,1 0,-1 1,0 0,1 0,-1 0,0 0,5 3,2-1,-2-2,-2 3,17 7,-15-9,-4-1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1T00:33:30.8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02T00:40:33.29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02T00:46:56.11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9 27,'-3'-7,"-1"6,3-14,1 12,4 19,1-4,-1 0,0 0,5 25,-6-18,2 1,0-1,8 19,-7-20,-1-4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09T00:50:26.69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1,'0'0,"4"0,1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09T00:50:27.54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09T00:50:29.19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1T00:45:01.86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5 0,'-4'0,"8"0,0 5,0-5,2 0,2 0,-2 0,-2 0,0 0,1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09T01:06:12.57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71 0,'-20'5,"-1"-5,6 0,1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13C8AA94-3FAD-497D-B5B2-C7FE4DA5FA0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43A18358-091D-47CF-9694-2764C23EB3B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CA20628D-7658-449D-94D1-934C936A3C99}" type="datetime1">
              <a:rPr lang="en-US"/>
              <a:pPr>
                <a:defRPr/>
              </a:pPr>
              <a:t>10/25/2023</a:t>
            </a:fld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177D2B32-E1B5-47DA-8D4E-16C71E4EB47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6488" y="698500"/>
            <a:ext cx="4646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7" name="Rectangle 5">
            <a:extLst>
              <a:ext uri="{FF2B5EF4-FFF2-40B4-BE49-F238E27FC236}">
                <a16:creationId xmlns:a16="http://schemas.microsoft.com/office/drawing/2014/main" id="{12FCDB0F-AABD-4311-9E2E-10AEE51CE24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6425"/>
            <a:ext cx="502920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8" name="Rectangle 6">
            <a:extLst>
              <a:ext uri="{FF2B5EF4-FFF2-40B4-BE49-F238E27FC236}">
                <a16:creationId xmlns:a16="http://schemas.microsoft.com/office/drawing/2014/main" id="{7CB43020-1493-4D93-B47E-B410C188CA0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Por: Rolando Oyola@2007</a:t>
            </a:r>
          </a:p>
        </p:txBody>
      </p:sp>
      <p:sp>
        <p:nvSpPr>
          <p:cNvPr id="33799" name="Rectangle 7">
            <a:extLst>
              <a:ext uri="{FF2B5EF4-FFF2-40B4-BE49-F238E27FC236}">
                <a16:creationId xmlns:a16="http://schemas.microsoft.com/office/drawing/2014/main" id="{F80944AD-FF45-4CAA-A858-19A0AC886D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3285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8E6DCF3F-C53B-41D6-9386-2A403DC5DA1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>
            <a:extLst>
              <a:ext uri="{FF2B5EF4-FFF2-40B4-BE49-F238E27FC236}">
                <a16:creationId xmlns:a16="http://schemas.microsoft.com/office/drawing/2014/main" id="{E5871F68-DED8-447E-A725-0360D23ACE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Por: Rolando Oyola@2007</a:t>
            </a:r>
          </a:p>
        </p:txBody>
      </p:sp>
      <p:sp>
        <p:nvSpPr>
          <p:cNvPr id="5123" name="Rectangle 7">
            <a:extLst>
              <a:ext uri="{FF2B5EF4-FFF2-40B4-BE49-F238E27FC236}">
                <a16:creationId xmlns:a16="http://schemas.microsoft.com/office/drawing/2014/main" id="{95409134-BDB8-4AF8-A4EB-196D2C0190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E9B90EC-F596-41CA-A002-B14BFD7E747C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A8D9A07C-0BAB-4E2A-AE96-D9BA9DDFE2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5" name="Rectangle 3">
            <a:extLst>
              <a:ext uri="{FF2B5EF4-FFF2-40B4-BE49-F238E27FC236}">
                <a16:creationId xmlns:a16="http://schemas.microsoft.com/office/drawing/2014/main" id="{E645E441-CD9D-4908-8636-8FA6CFE112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>
            <a:extLst>
              <a:ext uri="{FF2B5EF4-FFF2-40B4-BE49-F238E27FC236}">
                <a16:creationId xmlns:a16="http://schemas.microsoft.com/office/drawing/2014/main" id="{99FBBF92-36F3-45E3-BF61-F50A89A4299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Por: Rolando Oyola@2007</a:t>
            </a:r>
          </a:p>
        </p:txBody>
      </p:sp>
      <p:sp>
        <p:nvSpPr>
          <p:cNvPr id="7171" name="Rectangle 7">
            <a:extLst>
              <a:ext uri="{FF2B5EF4-FFF2-40B4-BE49-F238E27FC236}">
                <a16:creationId xmlns:a16="http://schemas.microsoft.com/office/drawing/2014/main" id="{563433B4-F4EC-4A38-947D-CE5AB2FEDF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F4DA855-4880-4F4F-B099-2DA3DB8B6306}" type="slidenum">
              <a:rPr lang="en-US" altLang="en-US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14CBC654-692A-40F7-A6E9-3A628D1C4A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0FF27D06-02B6-486F-9D27-0D8AE17EC7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Por: Rolando Oyola@2007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DCF3F-C53B-41D6-9386-2A403DC5DA13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6625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>
            <a:extLst>
              <a:ext uri="{FF2B5EF4-FFF2-40B4-BE49-F238E27FC236}">
                <a16:creationId xmlns:a16="http://schemas.microsoft.com/office/drawing/2014/main" id="{4850ACB9-B8F5-4E98-8D1C-B1155041958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Por: Rolando Oyola@2007</a:t>
            </a:r>
          </a:p>
        </p:txBody>
      </p:sp>
      <p:sp>
        <p:nvSpPr>
          <p:cNvPr id="11267" name="Rectangle 7">
            <a:extLst>
              <a:ext uri="{FF2B5EF4-FFF2-40B4-BE49-F238E27FC236}">
                <a16:creationId xmlns:a16="http://schemas.microsoft.com/office/drawing/2014/main" id="{9303E59A-3E86-4EF0-B5A5-915D63D857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5D86560-83AF-4D48-A660-DE4F6F2CF091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11268" name="Rectangle 2">
            <a:extLst>
              <a:ext uri="{FF2B5EF4-FFF2-40B4-BE49-F238E27FC236}">
                <a16:creationId xmlns:a16="http://schemas.microsoft.com/office/drawing/2014/main" id="{D1596C95-D0F9-4632-B266-9021485F38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9" name="Rectangle 3">
            <a:extLst>
              <a:ext uri="{FF2B5EF4-FFF2-40B4-BE49-F238E27FC236}">
                <a16:creationId xmlns:a16="http://schemas.microsoft.com/office/drawing/2014/main" id="{2E0C4272-3E73-4501-8347-2552FEDC28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>
            <a:extLst>
              <a:ext uri="{FF2B5EF4-FFF2-40B4-BE49-F238E27FC236}">
                <a16:creationId xmlns:a16="http://schemas.microsoft.com/office/drawing/2014/main" id="{C3D22047-B76D-4829-82EB-E11AEAFA101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Por: Rolando Oyola@2007</a:t>
            </a:r>
          </a:p>
        </p:txBody>
      </p:sp>
      <p:sp>
        <p:nvSpPr>
          <p:cNvPr id="13315" name="Rectangle 7">
            <a:extLst>
              <a:ext uri="{FF2B5EF4-FFF2-40B4-BE49-F238E27FC236}">
                <a16:creationId xmlns:a16="http://schemas.microsoft.com/office/drawing/2014/main" id="{5F476A53-6996-48AF-9CC9-20BA8CB9D6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75E7D8B-9BB9-448B-8CF3-E21F484F99F2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13316" name="Rectangle 2">
            <a:extLst>
              <a:ext uri="{FF2B5EF4-FFF2-40B4-BE49-F238E27FC236}">
                <a16:creationId xmlns:a16="http://schemas.microsoft.com/office/drawing/2014/main" id="{D8A7D92B-0DA9-4D7A-90B4-21F0F17812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7" name="Rectangle 3">
            <a:extLst>
              <a:ext uri="{FF2B5EF4-FFF2-40B4-BE49-F238E27FC236}">
                <a16:creationId xmlns:a16="http://schemas.microsoft.com/office/drawing/2014/main" id="{4049BEBD-5DE5-4978-9E7F-5195DF5E23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Por: Rolando Oyola@2007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DCF3F-C53B-41D6-9386-2A403DC5DA13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4970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Masa molar de </a:t>
            </a:r>
            <a:r>
              <a:rPr lang="en-US" dirty="0" err="1"/>
              <a:t>fosforo</a:t>
            </a:r>
            <a:r>
              <a:rPr lang="en-US" dirty="0"/>
              <a:t> = 30.97 g/mol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Por: Rolando Oyola@2007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DCF3F-C53B-41D6-9386-2A403DC5DA13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0764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151E-28C7-4335-97C0-31154662B5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B9BFEA-A818-4C3A-B718-46A3C8C21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C6F2C-F09E-49DE-8CF6-AFB900607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95AF1-6475-45F7-8CAB-DECF1B3490B1}" type="datetimeFigureOut">
              <a:rPr lang="es-PR" smtClean="0"/>
              <a:t>10/25/2023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A5F45-8B12-478E-B640-DD8C598A1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6FEB4-CBFA-4D43-98D5-6A3BD62FE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SLIDE </a:t>
            </a:r>
            <a:fld id="{E5880E97-7A89-42B9-9219-8AB3C4050E0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1851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DD1B9-AAF1-4354-ADA7-587358F8C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003B4-BFC6-4A59-BC9A-42DE538C6D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2067E-260C-416C-AFE8-6E28CEDEF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95AF1-6475-45F7-8CAB-DECF1B3490B1}" type="datetimeFigureOut">
              <a:rPr lang="es-PR" smtClean="0"/>
              <a:t>10/25/2023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A9481-9384-442E-8BCB-9C932194D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5F270-FDF8-49E0-9E05-DD21A2B12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SLIDE </a:t>
            </a:r>
            <a:fld id="{DCDBFBAB-1DF9-4D22-9894-7A5B2A8E073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3798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655F2-58D7-4428-98F0-1CB55195E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43D1F3-16DF-4755-A691-108DBD765F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2446E-2467-4CBB-8DAE-62DDF6022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95AF1-6475-45F7-8CAB-DECF1B3490B1}" type="datetimeFigureOut">
              <a:rPr lang="es-PR" smtClean="0"/>
              <a:t>10/25/2023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F5E9E1-B474-4970-9B6A-D56DBED94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3FF59D-00B0-409B-BA38-87F10A1B8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SLIDE </a:t>
            </a:r>
            <a:fld id="{272E19C9-C136-4765-905B-CF0091438B5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8289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5A2BC-DC52-489F-973C-80AB64C06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C275D-271F-43D4-B002-5ED1F132A1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399730-09D3-4BB3-A521-3D40E7628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99E946-04A6-4ECE-9DC2-0A99F5AAC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95AF1-6475-45F7-8CAB-DECF1B3490B1}" type="datetimeFigureOut">
              <a:rPr lang="es-PR" smtClean="0"/>
              <a:t>10/25/2023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3D7587-03EC-46AC-B274-069E1837B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5BFDDE-F9E9-4FB1-84F6-60BC67720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SLIDE </a:t>
            </a:r>
            <a:fld id="{9984FD63-0F39-43D0-B6A8-EC26AAC0C82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3501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28441-A479-41D1-88E8-61D478EFC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F1C0B4-E91D-4BE0-91F1-5800280E5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105070-9D83-471B-BD6C-341DBC3A1D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5649A2-1F8E-4A88-99A5-9D71C8FFA5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F6875D-B7C0-475B-958E-CB3A9C65B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E7A318-370A-4903-BE15-9382EDF95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95AF1-6475-45F7-8CAB-DECF1B3490B1}" type="datetimeFigureOut">
              <a:rPr lang="es-PR" smtClean="0"/>
              <a:t>10/25/2023</a:t>
            </a:fld>
            <a:endParaRPr lang="es-P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D7F4FA-3D92-4A16-B4FD-DB16DAFFE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8C9A2E-B6BD-483E-A3E2-B96E1517F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SLIDE </a:t>
            </a:r>
            <a:fld id="{8110B7D4-2A80-4AE7-8B76-239CDF9B014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19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E3C3A-7369-4CE0-9B79-FE9DAE59C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AF0EF2-608A-4EAA-AAEF-7D1ADB012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95AF1-6475-45F7-8CAB-DECF1B3490B1}" type="datetimeFigureOut">
              <a:rPr lang="es-PR" smtClean="0"/>
              <a:t>10/25/2023</a:t>
            </a:fld>
            <a:endParaRPr lang="es-P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B9D87F-37A9-44F4-A6A1-6780B6BEC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8EF1C6-4600-4B89-BCD0-DC9F388D3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SLIDE </a:t>
            </a:r>
            <a:fld id="{B350F466-AF7D-4EA5-ABC4-37DCD6095CF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6589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EFCAB2-CE00-42F2-838E-2A9EFFA73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95AF1-6475-45F7-8CAB-DECF1B3490B1}" type="datetimeFigureOut">
              <a:rPr lang="es-PR" smtClean="0"/>
              <a:t>10/25/2023</a:t>
            </a:fld>
            <a:endParaRPr lang="es-P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B0E6C7-42D5-4DD4-A046-2A37BFAEF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B0059B-B1ED-4FB7-91B6-FF6BDE39A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SLIDE </a:t>
            </a:r>
            <a:fld id="{3BE25F6F-6A1B-48ED-8435-C1EE8D19200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202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CEFB2-7975-4EF4-94CB-4EA4B973B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BFE49-7806-4218-A44F-F075A78CB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C76D2C-BA2F-41F9-9C09-136D9311EF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B09D46-EE9F-4B58-A22C-3FFFC0218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95AF1-6475-45F7-8CAB-DECF1B3490B1}" type="datetimeFigureOut">
              <a:rPr lang="es-PR" smtClean="0"/>
              <a:t>10/25/2023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5E7D7C-55B6-43F0-AAD9-ADD2433DD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49CFC2-9115-48B5-B4FD-DEBD5B171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SLIDE </a:t>
            </a:r>
            <a:fld id="{C82CDC7C-5335-4D33-B333-CD2003C4334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1768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735B9-C2B5-479A-8EA8-FD6475C62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902F77-AF7C-4043-BC92-DD3C3A1D02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P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5B097-C2C8-4AA0-895D-656609517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5F197B-9988-4380-98A3-84576384B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95AF1-6475-45F7-8CAB-DECF1B3490B1}" type="datetimeFigureOut">
              <a:rPr lang="es-PR" smtClean="0"/>
              <a:t>10/25/2023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88C307-2EAE-4360-B9AC-5A1F9A579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ADB018-888B-4F2C-91B7-915706B62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SLIDE </a:t>
            </a:r>
            <a:fld id="{B9DC4E05-08EF-4CEF-A96B-45004ABAA14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3897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C93A6-54B3-4D2B-BBD6-F72D1BF25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2304D-456E-48E2-A262-1DB018AE06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EDF19-F2D1-46C4-A579-54E6F8088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95AF1-6475-45F7-8CAB-DECF1B3490B1}" type="datetimeFigureOut">
              <a:rPr lang="es-PR" smtClean="0"/>
              <a:t>10/25/2023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960BA-2053-451C-B7E6-69534420E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B110A-DA28-4064-B9C5-C069FD399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SLIDE </a:t>
            </a:r>
            <a:fld id="{2159FCC5-0EAD-40F3-85D7-DD78F5CED37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560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FDB3F4-1260-4A46-9690-7D18C51639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755A37-BD4D-4ACC-81D9-C04E0B7F0A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B50ED6-60CE-4048-82A7-42F1E8D3A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95AF1-6475-45F7-8CAB-DECF1B3490B1}" type="datetimeFigureOut">
              <a:rPr lang="es-PR" smtClean="0"/>
              <a:t>10/25/2023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BB067-EBD7-4A51-A0E2-1C669C9B8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857B6-40FE-4D44-9FDC-230A26F28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SLIDE </a:t>
            </a:r>
            <a:fld id="{F49B6A37-3096-463B-B649-A12765A6787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2276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366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2133600"/>
            <a:ext cx="4038600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2133600"/>
            <a:ext cx="4038600" cy="26670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F34B93-88EF-47B4-90D7-D2B0A0FE84B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SLIDE </a:t>
            </a:r>
            <a:fld id="{86608DC0-DF44-4AC0-9B02-64EDBCF873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5440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53C5DB-93E0-42C4-9161-B8A9B24C4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90109-F745-439A-A4FC-E1190F9C3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70512-232A-4497-B91E-EE77DDD890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95AF1-6475-45F7-8CAB-DECF1B3490B1}" type="datetimeFigureOut">
              <a:rPr lang="es-PR" smtClean="0"/>
              <a:t>10/25/2023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F2F46-5E4D-48A3-AA08-D4FF633A0E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EAC0E-D9D6-41AB-82BC-DA815AC890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en-US"/>
              <a:t>SLIDE </a:t>
            </a:r>
            <a:fld id="{AA9C14DC-E82F-48EC-B346-37B8E528974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2668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.png"/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customXml" Target="../ink/ink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3.x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8.wmf"/><Relationship Id="rId7" Type="http://schemas.openxmlformats.org/officeDocument/2006/relationships/image" Target="../media/image10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9.wmf"/><Relationship Id="rId52" Type="http://schemas.openxmlformats.org/officeDocument/2006/relationships/image" Target="../media/image58.png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01.png"/><Relationship Id="rId72" Type="http://schemas.openxmlformats.org/officeDocument/2006/relationships/image" Target="../media/image32.png"/><Relationship Id="rId3" Type="http://schemas.openxmlformats.org/officeDocument/2006/relationships/customXml" Target="../ink/ink5.xml"/><Relationship Id="rId21" Type="http://schemas.openxmlformats.org/officeDocument/2006/relationships/customXml" Target="../ink/ink8.xml"/><Relationship Id="rId17" Type="http://schemas.openxmlformats.org/officeDocument/2006/relationships/customXml" Target="../ink/ink6.xml"/><Relationship Id="rId2" Type="http://schemas.openxmlformats.org/officeDocument/2006/relationships/image" Target="../media/image13.jpeg"/><Relationship Id="rId16" Type="http://schemas.openxmlformats.org/officeDocument/2006/relationships/image" Target="../media/image100.png"/><Relationship Id="rId20" Type="http://schemas.openxmlformats.org/officeDocument/2006/relationships/image" Target="../media/image102.png"/><Relationship Id="rId1" Type="http://schemas.openxmlformats.org/officeDocument/2006/relationships/slideLayout" Target="../slideLayouts/slideLayout6.xml"/><Relationship Id="rId23" Type="http://schemas.openxmlformats.org/officeDocument/2006/relationships/customXml" Target="../ink/ink9.xml"/><Relationship Id="rId19" Type="http://schemas.openxmlformats.org/officeDocument/2006/relationships/customXml" Target="../ink/ink7.xml"/><Relationship Id="rId22" Type="http://schemas.openxmlformats.org/officeDocument/2006/relationships/image" Target="../media/image10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audio" Target="../media/audio1.wav"/><Relationship Id="rId29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4.wmf"/><Relationship Id="rId9" Type="http://schemas.openxmlformats.org/officeDocument/2006/relationships/customXml" Target="../ink/ink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7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9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89" Type="http://schemas.openxmlformats.org/officeDocument/2006/relationships/image" Target="../media/image217.png"/><Relationship Id="rId2" Type="http://schemas.openxmlformats.org/officeDocument/2006/relationships/audio" Target="../media/audio1.wav"/><Relationship Id="rId91" Type="http://schemas.openxmlformats.org/officeDocument/2006/relationships/image" Target="../media/image218.png"/><Relationship Id="rId1" Type="http://schemas.openxmlformats.org/officeDocument/2006/relationships/slideLayout" Target="../slideLayouts/slideLayout6.xml"/><Relationship Id="rId5" Type="http://schemas.openxmlformats.org/officeDocument/2006/relationships/customXml" Target="../ink/ink11.xml"/><Relationship Id="rId90" Type="http://schemas.openxmlformats.org/officeDocument/2006/relationships/customXml" Target="../ink/ink13.xml"/><Relationship Id="rId10" Type="http://schemas.openxmlformats.org/officeDocument/2006/relationships/customXml" Target="../ink/ink12.xml"/><Relationship Id="rId4" Type="http://schemas.openxmlformats.org/officeDocument/2006/relationships/image" Target="../media/image21.wmf"/><Relationship Id="rId9" Type="http://schemas.openxmlformats.org/officeDocument/2006/relationships/image" Target="../media/image17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5.wmf"/></Relationships>
</file>

<file path=ppt/slides/_rels/slide20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10.png"/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4.x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9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2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2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oleObject" Target="../embeddings/oleObject25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5.xml"/><Relationship Id="rId5" Type="http://schemas.openxmlformats.org/officeDocument/2006/relationships/image" Target="../media/image35.jpeg"/><Relationship Id="rId4" Type="http://schemas.openxmlformats.org/officeDocument/2006/relationships/image" Target="../media/image34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oleObject" Target="../embeddings/oleObject27.bin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3" Type="http://schemas.openxmlformats.org/officeDocument/2006/relationships/customXml" Target="../ink/ink17.xml"/><Relationship Id="rId7" Type="http://schemas.openxmlformats.org/officeDocument/2006/relationships/customXml" Target="../ink/ink18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20.png"/><Relationship Id="rId15" Type="http://schemas.openxmlformats.org/officeDocument/2006/relationships/image" Target="../media/image318.png"/><Relationship Id="rId10" Type="http://schemas.openxmlformats.org/officeDocument/2006/relationships/customXml" Target="../ink/ink20.xml"/><Relationship Id="rId9" Type="http://schemas.openxmlformats.org/officeDocument/2006/relationships/customXml" Target="../ink/ink1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wmf"/><Relationship Id="rId4" Type="http://schemas.openxmlformats.org/officeDocument/2006/relationships/oleObject" Target="../embeddings/oleObject29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7" Type="http://schemas.openxmlformats.org/officeDocument/2006/relationships/image" Target="../media/image45.wmf"/><Relationship Id="rId2" Type="http://schemas.openxmlformats.org/officeDocument/2006/relationships/oleObject" Target="../embeddings/oleObject30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44.wmf"/><Relationship Id="rId4" Type="http://schemas.openxmlformats.org/officeDocument/2006/relationships/oleObject" Target="../embeddings/oleObject31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42" Type="http://schemas.openxmlformats.org/officeDocument/2006/relationships/image" Target="../media/image369.png"/><Relationship Id="rId2" Type="http://schemas.openxmlformats.org/officeDocument/2006/relationships/oleObject" Target="../embeddings/oleObject33.bin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1.xml"/><Relationship Id="rId5" Type="http://schemas.openxmlformats.org/officeDocument/2006/relationships/image" Target="../media/image47.wmf"/><Relationship Id="rId4" Type="http://schemas.openxmlformats.org/officeDocument/2006/relationships/oleObject" Target="../embeddings/oleObject34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w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7" Type="http://schemas.openxmlformats.org/officeDocument/2006/relationships/image" Target="../media/image53.wmf"/><Relationship Id="rId2" Type="http://schemas.openxmlformats.org/officeDocument/2006/relationships/oleObject" Target="../embeddings/oleObject36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52.wmf"/><Relationship Id="rId4" Type="http://schemas.openxmlformats.org/officeDocument/2006/relationships/oleObject" Target="../embeddings/oleObject37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oleObject" Target="../embeddings/oleObject39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5.wmf"/><Relationship Id="rId4" Type="http://schemas.openxmlformats.org/officeDocument/2006/relationships/oleObject" Target="../embeddings/oleObject40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oleObject" Target="../embeddings/oleObject41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jpeg"/><Relationship Id="rId5" Type="http://schemas.openxmlformats.org/officeDocument/2006/relationships/image" Target="../media/image57.wmf"/><Relationship Id="rId4" Type="http://schemas.openxmlformats.org/officeDocument/2006/relationships/oleObject" Target="../embeddings/oleObject42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oleObject" Target="../embeddings/oleObject44.bin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oleObject" Target="../embeddings/oleObject45.bin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4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w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7AB6EF6-F1DE-4D08-B6EF-207F214D33E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538929"/>
            <a:ext cx="5791200" cy="49110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200" b="1" dirty="0">
                <a:solidFill>
                  <a:srgbClr val="0000FF"/>
                </a:solidFill>
              </a:rPr>
              <a:t>Gases</a:t>
            </a:r>
          </a:p>
        </p:txBody>
      </p:sp>
      <p:sp>
        <p:nvSpPr>
          <p:cNvPr id="2052" name="Text Box 4">
            <a:extLst>
              <a:ext uri="{FF2B5EF4-FFF2-40B4-BE49-F238E27FC236}">
                <a16:creationId xmlns:a16="http://schemas.microsoft.com/office/drawing/2014/main" id="{5F1F33F7-AD03-42DB-926E-FCD85A47C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791200"/>
            <a:ext cx="4572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2000" dirty="0" err="1">
                <a:solidFill>
                  <a:srgbClr val="0000FF"/>
                </a:solidFill>
                <a:latin typeface="Monotype Corsiva" pitchFamily="66" charset="0"/>
              </a:rPr>
              <a:t>Por</a:t>
            </a:r>
            <a:r>
              <a:rPr lang="en-US" sz="2000" dirty="0">
                <a:solidFill>
                  <a:srgbClr val="0000FF"/>
                </a:solidFill>
                <a:latin typeface="Monotype Corsiva" pitchFamily="66" charset="0"/>
              </a:rPr>
              <a:t>: Rolando Oyola Martínez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sz="2000" dirty="0">
                <a:solidFill>
                  <a:srgbClr val="0000FF"/>
                </a:solidFill>
                <a:latin typeface="Monotype Corsiva" pitchFamily="66" charset="0"/>
              </a:rPr>
              <a:t>Agosto-</a:t>
            </a:r>
            <a:r>
              <a:rPr lang="en-US" sz="2000" dirty="0" err="1">
                <a:solidFill>
                  <a:srgbClr val="0000FF"/>
                </a:solidFill>
                <a:latin typeface="Monotype Corsiva" pitchFamily="66" charset="0"/>
              </a:rPr>
              <a:t>Diciembre</a:t>
            </a:r>
            <a:r>
              <a:rPr lang="en-US" sz="2000" dirty="0">
                <a:solidFill>
                  <a:srgbClr val="0000FF"/>
                </a:solidFill>
                <a:latin typeface="Monotype Corsiva" pitchFamily="66" charset="0"/>
              </a:rPr>
              <a:t> 2023-24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42137E-635D-4C26-A60D-872652A6C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981200"/>
            <a:ext cx="4069694" cy="1907669"/>
          </a:xfrm>
          <a:prstGeom prst="rect">
            <a:avLst/>
          </a:prstGeom>
          <a:noFill/>
          <a:ln w="41275">
            <a:solidFill>
              <a:srgbClr val="00B050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FC8713F-F9F8-4A46-9CAF-FB8400C672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393899"/>
            <a:ext cx="4267200" cy="28544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EE374AE0-4169-4480-8B7B-246373F2194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42900" y="228600"/>
            <a:ext cx="8458200" cy="685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Tópicos</a:t>
            </a:r>
            <a:endParaRPr lang="en-US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47" name="Text Box 4">
            <a:extLst>
              <a:ext uri="{FF2B5EF4-FFF2-40B4-BE49-F238E27FC236}">
                <a16:creationId xmlns:a16="http://schemas.microsoft.com/office/drawing/2014/main" id="{54223FFD-29BF-408D-91C3-45E0993B5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990600"/>
            <a:ext cx="665797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 err="1">
                <a:latin typeface="Tahoma" panose="020B0604030504040204" pitchFamily="34" charset="0"/>
              </a:rPr>
              <a:t>Propiedades</a:t>
            </a:r>
            <a:r>
              <a:rPr lang="en-US" altLang="en-US" sz="2400" dirty="0">
                <a:latin typeface="Tahoma" panose="020B0604030504040204" pitchFamily="34" charset="0"/>
              </a:rPr>
              <a:t>, </a:t>
            </a:r>
            <a:r>
              <a:rPr lang="en-US" altLang="en-US" sz="2400" dirty="0" err="1">
                <a:latin typeface="Tahoma" panose="020B0604030504040204" pitchFamily="34" charset="0"/>
              </a:rPr>
              <a:t>unidades</a:t>
            </a:r>
            <a:r>
              <a:rPr lang="en-US" altLang="en-US" sz="2400" dirty="0">
                <a:latin typeface="Tahoma" panose="020B0604030504040204" pitchFamily="34" charset="0"/>
              </a:rPr>
              <a:t> y </a:t>
            </a:r>
            <a:r>
              <a:rPr lang="en-US" altLang="en-US" sz="2400" dirty="0" err="1">
                <a:latin typeface="Tahoma" panose="020B0604030504040204" pitchFamily="34" charset="0"/>
              </a:rPr>
              <a:t>conversiones</a:t>
            </a:r>
            <a:endParaRPr lang="en-US" altLang="en-US" sz="24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 err="1">
                <a:latin typeface="Tahoma" panose="020B0604030504040204" pitchFamily="34" charset="0"/>
              </a:rPr>
              <a:t>Medidas</a:t>
            </a:r>
            <a:r>
              <a:rPr lang="en-US" altLang="en-US" sz="2400" dirty="0">
                <a:latin typeface="Tahoma" panose="020B0604030504040204" pitchFamily="34" charset="0"/>
              </a:rPr>
              <a:t> de </a:t>
            </a:r>
            <a:r>
              <a:rPr lang="en-US" altLang="en-US" sz="2400" dirty="0" err="1">
                <a:latin typeface="Tahoma" panose="020B0604030504040204" pitchFamily="34" charset="0"/>
              </a:rPr>
              <a:t>presión</a:t>
            </a:r>
            <a:endParaRPr lang="en-US" altLang="en-US" sz="2400" dirty="0">
              <a:latin typeface="Tahoma" panose="020B0604030504040204" pitchFamily="34" charset="0"/>
            </a:endParaRPr>
          </a:p>
          <a:p>
            <a:pPr>
              <a:spcBef>
                <a:spcPct val="0"/>
              </a:spcBef>
              <a:buFontTx/>
              <a:buAutoNum type="arabicPeriod"/>
            </a:pPr>
            <a:r>
              <a:rPr lang="en-US" altLang="en-US" sz="2400" dirty="0" err="1">
                <a:latin typeface="Tahoma" panose="020B0604030504040204" pitchFamily="34" charset="0"/>
              </a:rPr>
              <a:t>Ecuación</a:t>
            </a:r>
            <a:r>
              <a:rPr lang="en-US" altLang="en-US" sz="2400" dirty="0">
                <a:latin typeface="Tahoma" panose="020B0604030504040204" pitchFamily="34" charset="0"/>
              </a:rPr>
              <a:t> general gases </a:t>
            </a:r>
            <a:r>
              <a:rPr lang="en-US" altLang="en-US" sz="2400" dirty="0" err="1">
                <a:latin typeface="Tahoma" panose="020B0604030504040204" pitchFamily="34" charset="0"/>
              </a:rPr>
              <a:t>ideales</a:t>
            </a:r>
            <a:endParaRPr lang="en-US" altLang="en-US" sz="24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>
                <a:latin typeface="Tahoma" panose="020B0604030504040204" pitchFamily="34" charset="0"/>
              </a:rPr>
              <a:t>Ley de Boyle 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>
                <a:latin typeface="Tahoma" panose="020B0604030504040204" pitchFamily="34" charset="0"/>
              </a:rPr>
              <a:t>Ley de Charles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>
                <a:latin typeface="Tahoma" panose="020B0604030504040204" pitchFamily="34" charset="0"/>
              </a:rPr>
              <a:t>Ley de Avogadro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>
                <a:latin typeface="Tahoma" panose="020B0604030504040204" pitchFamily="34" charset="0"/>
              </a:rPr>
              <a:t>Ley Dalton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 err="1">
                <a:solidFill>
                  <a:schemeClr val="bg1">
                    <a:lumMod val="75000"/>
                  </a:schemeClr>
                </a:solidFill>
                <a:latin typeface="Tahoma" panose="020B0604030504040204" pitchFamily="34" charset="0"/>
              </a:rPr>
              <a:t>Teoría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  <a:latin typeface="Tahoma" panose="020B0604030504040204" pitchFamily="34" charset="0"/>
              </a:rPr>
              <a:t> </a:t>
            </a:r>
            <a:r>
              <a:rPr lang="en-US" altLang="en-US" sz="2400" dirty="0" err="1">
                <a:solidFill>
                  <a:schemeClr val="bg1">
                    <a:lumMod val="75000"/>
                  </a:schemeClr>
                </a:solidFill>
                <a:latin typeface="Tahoma" panose="020B0604030504040204" pitchFamily="34" charset="0"/>
              </a:rPr>
              <a:t>Cinético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  <a:latin typeface="Tahoma" panose="020B0604030504040204" pitchFamily="34" charset="0"/>
              </a:rPr>
              <a:t> Molecular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 err="1">
                <a:solidFill>
                  <a:schemeClr val="bg1">
                    <a:lumMod val="75000"/>
                  </a:schemeClr>
                </a:solidFill>
                <a:latin typeface="Tahoma" panose="020B0604030504040204" pitchFamily="34" charset="0"/>
              </a:rPr>
              <a:t>Efusión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  <a:latin typeface="Tahoma" panose="020B0604030504040204" pitchFamily="34" charset="0"/>
              </a:rPr>
              <a:t> y </a:t>
            </a:r>
            <a:r>
              <a:rPr lang="en-US" altLang="en-US" sz="2400" dirty="0" err="1">
                <a:solidFill>
                  <a:schemeClr val="bg1">
                    <a:lumMod val="75000"/>
                  </a:schemeClr>
                </a:solidFill>
                <a:latin typeface="Tahoma" panose="020B0604030504040204" pitchFamily="34" charset="0"/>
              </a:rPr>
              <a:t>Difusión</a:t>
            </a:r>
            <a:endParaRPr lang="en-US" altLang="en-US" sz="2400" dirty="0">
              <a:solidFill>
                <a:schemeClr val="bg1">
                  <a:lumMod val="75000"/>
                </a:schemeClr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027">
            <a:extLst>
              <a:ext uri="{FF2B5EF4-FFF2-40B4-BE49-F238E27FC236}">
                <a16:creationId xmlns:a16="http://schemas.microsoft.com/office/drawing/2014/main" id="{626EB6F8-02D2-4798-9164-1CCB538611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3000" y="1196975"/>
          <a:ext cx="6724650" cy="460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 de mapa de bits" r:id="rId3" imgW="5676190" imgH="3885714" progId="Paint.Picture">
                  <p:embed/>
                </p:oleObj>
              </mc:Choice>
              <mc:Fallback>
                <p:oleObj name="Imagen de mapa de bits" r:id="rId3" imgW="5676190" imgH="3885714" progId="Paint.Picture">
                  <p:embed/>
                  <p:pic>
                    <p:nvPicPr>
                      <p:cNvPr id="4" name="Object 1027">
                        <a:extLst>
                          <a:ext uri="{FF2B5EF4-FFF2-40B4-BE49-F238E27FC236}">
                            <a16:creationId xmlns:a16="http://schemas.microsoft.com/office/drawing/2014/main" id="{626EB6F8-02D2-4798-9164-1CCB5386115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196975"/>
                        <a:ext cx="6724650" cy="460375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028">
            <a:extLst>
              <a:ext uri="{FF2B5EF4-FFF2-40B4-BE49-F238E27FC236}">
                <a16:creationId xmlns:a16="http://schemas.microsoft.com/office/drawing/2014/main" id="{3AEE4079-4661-44B7-A4DA-9E0CB0846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5103" y="533400"/>
            <a:ext cx="38220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s-ES" altLang="es-PR" sz="3200"/>
              <a:t>Estados de la materia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281111-E728-4B80-B5FD-4AFAC990BE1E}"/>
              </a:ext>
            </a:extLst>
          </p:cNvPr>
          <p:cNvSpPr txBox="1"/>
          <p:nvPr/>
        </p:nvSpPr>
        <p:spPr>
          <a:xfrm>
            <a:off x="1981200" y="5893902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Gas</a:t>
            </a:r>
            <a:endParaRPr lang="es-PR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77AF2D-17BD-4F3E-A56F-9AE405377383}"/>
              </a:ext>
            </a:extLst>
          </p:cNvPr>
          <p:cNvSpPr txBox="1"/>
          <p:nvPr/>
        </p:nvSpPr>
        <p:spPr>
          <a:xfrm>
            <a:off x="6341032" y="5890386"/>
            <a:ext cx="976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Sólido</a:t>
            </a:r>
            <a:endParaRPr lang="es-PR" sz="2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BD8DDC-F61A-47EE-8C7D-EC5881F7D0DC}"/>
              </a:ext>
            </a:extLst>
          </p:cNvPr>
          <p:cNvSpPr txBox="1"/>
          <p:nvPr/>
        </p:nvSpPr>
        <p:spPr>
          <a:xfrm>
            <a:off x="3942510" y="5879525"/>
            <a:ext cx="112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Líquido</a:t>
            </a:r>
            <a:endParaRPr lang="es-PR" sz="24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7650918-27AF-4417-8CA5-2A0753298CB9}"/>
                  </a:ext>
                </a:extLst>
              </p14:cNvPr>
              <p14:cNvContentPartPr/>
              <p14:nvPr/>
            </p14:nvContentPartPr>
            <p14:xfrm>
              <a:off x="6517854" y="5088817"/>
              <a:ext cx="47880" cy="709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7650918-27AF-4417-8CA5-2A0753298CB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509214" y="5079817"/>
                <a:ext cx="65520" cy="88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7394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49CBED59-2618-4740-BC5B-931B926C1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729" y="1001862"/>
            <a:ext cx="6811962" cy="494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5568B80-7997-4A33-83A5-415F7585A5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162" y="311299"/>
            <a:ext cx="6858000" cy="690563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Composición</a:t>
            </a:r>
            <a:r>
              <a:rPr lang="en-US" dirty="0"/>
              <a:t>  Aire</a:t>
            </a:r>
            <a:endParaRPr lang="es-PR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3912C8C-61FB-4CEC-8987-B26C23D43A5D}"/>
                  </a:ext>
                </a:extLst>
              </p14:cNvPr>
              <p14:cNvContentPartPr/>
              <p14:nvPr/>
            </p14:nvContentPartPr>
            <p14:xfrm>
              <a:off x="5288814" y="1889497"/>
              <a:ext cx="1800" cy="2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3912C8C-61FB-4CEC-8987-B26C23D43A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79814" y="1880497"/>
                <a:ext cx="19440" cy="1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09113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>
            <a:extLst>
              <a:ext uri="{FF2B5EF4-FFF2-40B4-BE49-F238E27FC236}">
                <a16:creationId xmlns:a16="http://schemas.microsoft.com/office/drawing/2014/main" id="{685BE3DC-4917-48E7-8AAB-4361369E2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7102"/>
            <a:ext cx="8229600" cy="785813"/>
          </a:xfrm>
          <a:prstGeom prst="rect">
            <a:avLst/>
          </a:prstGeom>
          <a:noFill/>
          <a:ln>
            <a:noFill/>
          </a:ln>
          <a:effectLst/>
        </p:spPr>
        <p:txBody>
          <a:bodyPr lIns="0" rIns="0" bIns="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ES" sz="4000" dirty="0">
                <a:solidFill>
                  <a:schemeClr val="tx1"/>
                </a:solidFill>
                <a:latin typeface="+mn-lt"/>
                <a:cs typeface="Lucida Sans Unicode" charset="0"/>
              </a:rPr>
              <a:t>GASES</a:t>
            </a:r>
            <a:endParaRPr lang="es-ES" sz="4000" u="sng" dirty="0">
              <a:solidFill>
                <a:schemeClr val="tx1"/>
              </a:solidFill>
              <a:latin typeface="+mn-lt"/>
              <a:cs typeface="Lucida Sans Unicode" charset="0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FB1F1C33-78AE-4CBA-A3FA-5AA24B065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147763"/>
            <a:ext cx="85693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buClr>
                <a:srgbClr val="000000"/>
              </a:buClr>
              <a:buSzPct val="100000"/>
              <a:buFont typeface="Wingdings" panose="05000000000000000000" pitchFamily="2" charset="2"/>
              <a:buNone/>
            </a:pPr>
            <a:r>
              <a:rPr lang="es-ES_tradnl" altLang="es-PR" sz="1600" dirty="0"/>
              <a:t>En estado gaseoso las partículas son </a:t>
            </a:r>
            <a:r>
              <a:rPr lang="es-ES_tradnl" altLang="es-PR" sz="1600" b="1" dirty="0"/>
              <a:t>independientes unas de otras</a:t>
            </a:r>
            <a:r>
              <a:rPr lang="es-ES_tradnl" altLang="es-PR" sz="1600" dirty="0"/>
              <a:t>, están </a:t>
            </a:r>
            <a:r>
              <a:rPr lang="es-ES_tradnl" altLang="es-PR" sz="1600" b="1" dirty="0"/>
              <a:t>separadas por enormes distancias con relación a su tamaño</a:t>
            </a:r>
            <a:r>
              <a:rPr lang="es-ES_tradnl" altLang="es-PR" sz="1600" dirty="0"/>
              <a:t>.</a:t>
            </a:r>
          </a:p>
          <a:p>
            <a:pPr algn="just" eaLnBrk="1" hangingPunct="1">
              <a:buClr>
                <a:srgbClr val="000000"/>
              </a:buClr>
              <a:buSzPct val="100000"/>
              <a:buFont typeface="Wingdings" panose="05000000000000000000" pitchFamily="2" charset="2"/>
              <a:buNone/>
            </a:pPr>
            <a:endParaRPr lang="es-ES_tradnl" altLang="es-PR" sz="800" dirty="0"/>
          </a:p>
        </p:txBody>
      </p:sp>
      <p:sp>
        <p:nvSpPr>
          <p:cNvPr id="22" name="Rectangle 5">
            <a:extLst>
              <a:ext uri="{FF2B5EF4-FFF2-40B4-BE49-F238E27FC236}">
                <a16:creationId xmlns:a16="http://schemas.microsoft.com/office/drawing/2014/main" id="{CD5D5A65-87B3-4524-BED6-09A5C89DE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286000"/>
            <a:ext cx="5545138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s-ES_tradnl" altLang="es-PR" sz="1600" dirty="0"/>
              <a:t>Las partículas de un gas se </a:t>
            </a:r>
            <a:r>
              <a:rPr lang="es-ES_tradnl" altLang="es-PR" sz="1600" b="1" dirty="0"/>
              <a:t>mueven con total libertad</a:t>
            </a:r>
            <a:r>
              <a:rPr lang="es-ES_tradnl" altLang="es-PR" sz="1600" dirty="0"/>
              <a:t> aumentando la distancia entre ellas hasta ocupar todo el espacio disponible (expansibilidad). </a:t>
            </a:r>
          </a:p>
          <a:p>
            <a:pPr algn="just"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s-ES_tradnl" altLang="es-PR" sz="800" dirty="0"/>
          </a:p>
          <a:p>
            <a:pPr algn="just"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s-ES_tradnl" altLang="es-PR" sz="800" dirty="0"/>
          </a:p>
          <a:p>
            <a:pPr algn="just"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s-ES_tradnl" altLang="es-PR" sz="1600" dirty="0"/>
              <a:t>Las partículas de un gas se encuentran en constante movimiento (difusión) y cambian de dirección cuando </a:t>
            </a:r>
            <a:r>
              <a:rPr lang="es-ES_tradnl" altLang="es-PR" sz="1600" b="1" dirty="0"/>
              <a:t>chocan entre ellas y con las paredes del recipiente</a:t>
            </a:r>
            <a:r>
              <a:rPr lang="es-ES_tradnl" altLang="es-PR" sz="1600" dirty="0"/>
              <a:t>. </a:t>
            </a:r>
          </a:p>
          <a:p>
            <a:pPr algn="just"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s-ES_tradnl" altLang="es-PR" sz="800" dirty="0"/>
          </a:p>
          <a:p>
            <a:pPr algn="just"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s-ES_tradnl" altLang="es-PR" sz="1600" dirty="0"/>
              <a:t>Estos choques de las partículas del gas con las paredes del recipiente son los responsables de la presión del gas. </a:t>
            </a:r>
          </a:p>
          <a:p>
            <a:pPr algn="just"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s-ES" altLang="es-PR" sz="800" dirty="0"/>
          </a:p>
          <a:p>
            <a:pPr algn="just"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s-ES" altLang="es-PR" sz="1600" dirty="0"/>
              <a:t>Las colisiones son rápidas y elásticas (la energía total del gas permanece constante).</a:t>
            </a:r>
            <a:endParaRPr lang="es-ES_tradnl" altLang="es-PR" sz="1600" dirty="0"/>
          </a:p>
        </p:txBody>
      </p:sp>
      <p:pic>
        <p:nvPicPr>
          <p:cNvPr id="23" name="Picture 6" descr="FG05_01">
            <a:extLst>
              <a:ext uri="{FF2B5EF4-FFF2-40B4-BE49-F238E27FC236}">
                <a16:creationId xmlns:a16="http://schemas.microsoft.com/office/drawing/2014/main" id="{007F94DA-C4B4-4DCB-B33A-76FD3BE45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947" y="2362200"/>
            <a:ext cx="2713038" cy="3429000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  <a:effectLst>
            <a:outerShdw dist="89803" dir="18900000" algn="ctr" rotWithShape="0">
              <a:srgbClr val="5F5F5F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886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75BA3007-1241-4A19-BDEF-4B78D4042E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118475" cy="4222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PR" altLang="en-US" sz="2800">
                <a:solidFill>
                  <a:srgbClr val="0000FF"/>
                </a:solidFill>
              </a:rPr>
              <a:t>Parámetros físicos que se requieren para caracterizar un gas</a:t>
            </a:r>
          </a:p>
        </p:txBody>
      </p:sp>
      <p:sp>
        <p:nvSpPr>
          <p:cNvPr id="10243" name="Text Box 4">
            <a:extLst>
              <a:ext uri="{FF2B5EF4-FFF2-40B4-BE49-F238E27FC236}">
                <a16:creationId xmlns:a16="http://schemas.microsoft.com/office/drawing/2014/main" id="{5B10B36B-7272-4C2F-BD1A-2867DE06F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447800"/>
            <a:ext cx="5864225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 err="1">
                <a:latin typeface="Tahoma" panose="020B0604030504040204" pitchFamily="34" charset="0"/>
              </a:rPr>
              <a:t>Temperatura</a:t>
            </a:r>
            <a:r>
              <a:rPr lang="en-US" altLang="en-US" sz="2400" dirty="0">
                <a:latin typeface="Tahoma" panose="020B0604030504040204" pitchFamily="34" charset="0"/>
              </a:rPr>
              <a:t> (Kelvin)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en-US" sz="24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 err="1">
                <a:latin typeface="Tahoma" panose="020B0604030504040204" pitchFamily="34" charset="0"/>
              </a:rPr>
              <a:t>Volumen</a:t>
            </a:r>
            <a:r>
              <a:rPr lang="en-US" altLang="en-US" sz="2400" dirty="0">
                <a:latin typeface="Tahoma" panose="020B0604030504040204" pitchFamily="34" charset="0"/>
              </a:rPr>
              <a:t> (m</a:t>
            </a:r>
            <a:r>
              <a:rPr lang="en-US" altLang="en-US" sz="2400" baseline="30000" dirty="0">
                <a:latin typeface="Tahoma" panose="020B0604030504040204" pitchFamily="34" charset="0"/>
              </a:rPr>
              <a:t>3</a:t>
            </a:r>
            <a:r>
              <a:rPr lang="en-US" altLang="en-US" sz="2400" dirty="0">
                <a:latin typeface="Tahoma" panose="020B0604030504040204" pitchFamily="34" charset="0"/>
              </a:rPr>
              <a:t>, </a:t>
            </a:r>
            <a:r>
              <a:rPr lang="en-US" altLang="en-US" sz="2400" dirty="0" err="1">
                <a:latin typeface="Tahoma" panose="020B0604030504040204" pitchFamily="34" charset="0"/>
              </a:rPr>
              <a:t>litros</a:t>
            </a:r>
            <a:r>
              <a:rPr lang="en-US" altLang="en-US" sz="2400" dirty="0">
                <a:latin typeface="Tahoma" panose="020B060403050404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en-US" sz="24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 err="1">
                <a:latin typeface="Tahoma" panose="020B0604030504040204" pitchFamily="34" charset="0"/>
              </a:rPr>
              <a:t>Cantidad</a:t>
            </a:r>
            <a:r>
              <a:rPr lang="en-US" altLang="en-US" sz="2400" dirty="0">
                <a:latin typeface="Tahoma" panose="020B0604030504040204" pitchFamily="34" charset="0"/>
              </a:rPr>
              <a:t> (moles, </a:t>
            </a:r>
            <a:r>
              <a:rPr lang="en-US" altLang="en-US" sz="2400" dirty="0" err="1">
                <a:latin typeface="Tahoma" panose="020B0604030504040204" pitchFamily="34" charset="0"/>
              </a:rPr>
              <a:t>gramos</a:t>
            </a:r>
            <a:r>
              <a:rPr lang="en-US" altLang="en-US" sz="2400" dirty="0">
                <a:latin typeface="Tahoma" panose="020B060403050404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en-US" sz="24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 err="1">
                <a:latin typeface="Tahoma" panose="020B0604030504040204" pitchFamily="34" charset="0"/>
              </a:rPr>
              <a:t>Presión</a:t>
            </a:r>
            <a:r>
              <a:rPr lang="en-US" altLang="en-US" sz="2400" dirty="0">
                <a:latin typeface="Tahoma" panose="020B0604030504040204" pitchFamily="34" charset="0"/>
              </a:rPr>
              <a:t> (Pascal, torr, mmHg, atm, bar)</a:t>
            </a:r>
          </a:p>
        </p:txBody>
      </p:sp>
      <p:sp>
        <p:nvSpPr>
          <p:cNvPr id="6149" name="Text Box 5">
            <a:extLst>
              <a:ext uri="{FF2B5EF4-FFF2-40B4-BE49-F238E27FC236}">
                <a16:creationId xmlns:a16="http://schemas.microsoft.com/office/drawing/2014/main" id="{9A250CFB-0397-4EC6-A774-19BCFD0C3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909" y="5638800"/>
            <a:ext cx="731144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PR" sz="2000" b="1" u="sng">
                <a:solidFill>
                  <a:srgbClr val="0000FF"/>
                </a:solidFill>
                <a:latin typeface="Tahoma" charset="0"/>
              </a:rPr>
              <a:t>Objetivo: </a:t>
            </a:r>
            <a:r>
              <a:rPr lang="es-PR" sz="2000">
                <a:solidFill>
                  <a:srgbClr val="0000FF"/>
                </a:solidFill>
                <a:latin typeface="Tahoma" charset="0"/>
              </a:rPr>
              <a:t>Relacionar todas las variables de tal manera que sí se conocen 3 variables, se puede determinar la cuarta.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B24F3BC-AA81-42D8-98AA-2363A4CE52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en-US" sz="3200" dirty="0" err="1">
                <a:solidFill>
                  <a:srgbClr val="0000FF"/>
                </a:solidFill>
              </a:rPr>
              <a:t>Concepto</a:t>
            </a:r>
            <a:r>
              <a:rPr lang="en-US" altLang="en-US" sz="3200" dirty="0">
                <a:solidFill>
                  <a:srgbClr val="0000FF"/>
                </a:solidFill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</a:rPr>
              <a:t>presión</a:t>
            </a:r>
            <a:r>
              <a:rPr lang="en-US" altLang="en-US" sz="3200" dirty="0">
                <a:solidFill>
                  <a:srgbClr val="0000FF"/>
                </a:solidFill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</a:rPr>
              <a:t>atmosférica</a:t>
            </a:r>
            <a:endParaRPr lang="en-US" altLang="en-US" sz="3200" dirty="0">
              <a:solidFill>
                <a:srgbClr val="0000FF"/>
              </a:solidFill>
            </a:endParaRPr>
          </a:p>
        </p:txBody>
      </p:sp>
      <p:pic>
        <p:nvPicPr>
          <p:cNvPr id="12291" name="Picture 8" descr="FG06_04">
            <a:extLst>
              <a:ext uri="{FF2B5EF4-FFF2-40B4-BE49-F238E27FC236}">
                <a16:creationId xmlns:a16="http://schemas.microsoft.com/office/drawing/2014/main" id="{310C0636-4A7D-431A-8DDE-EABCA072A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3" y="990600"/>
            <a:ext cx="47117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ext Box 9">
            <a:extLst>
              <a:ext uri="{FF2B5EF4-FFF2-40B4-BE49-F238E27FC236}">
                <a16:creationId xmlns:a16="http://schemas.microsoft.com/office/drawing/2014/main" id="{43FF83A6-116B-4628-A5FD-9C98A35A5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914400"/>
            <a:ext cx="2986087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000" u="sng" dirty="0">
                <a:solidFill>
                  <a:srgbClr val="00B050"/>
                </a:solidFill>
                <a:latin typeface="Times New Roman" panose="02020603050405020304" pitchFamily="18" charset="0"/>
              </a:rPr>
              <a:t>Standard Atmospheric Pressure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1.00 atm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760 mm Hg, 760 torr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101.325 kPa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1.01325 bar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1013.25 mbar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99B1F0-3414-481A-8E26-343157B4A830}"/>
              </a:ext>
            </a:extLst>
          </p:cNvPr>
          <p:cNvSpPr txBox="1"/>
          <p:nvPr/>
        </p:nvSpPr>
        <p:spPr>
          <a:xfrm>
            <a:off x="228600" y="5105400"/>
            <a:ext cx="2473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dirty="0">
                <a:solidFill>
                  <a:srgbClr val="00B050"/>
                </a:solidFill>
              </a:rPr>
              <a:t>Factores de Conversión: 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BD548BDD-88C4-4E4E-8BBE-BAD32DDFF8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8122438"/>
              </p:ext>
            </p:extLst>
          </p:nvPr>
        </p:nvGraphicFramePr>
        <p:xfrm>
          <a:off x="878541" y="5504339"/>
          <a:ext cx="6320118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72000" imgH="431640" progId="Equation.DSMT4">
                  <p:embed/>
                </p:oleObj>
              </mc:Choice>
              <mc:Fallback>
                <p:oleObj name="Equation" r:id="rId4" imgW="4572000" imgH="43164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BD548BDD-88C4-4E4E-8BBE-BAD32DDFF8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8541" y="5504339"/>
                        <a:ext cx="6320118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D2272B1D-69A8-4E0C-87E1-B92F95A506C3}"/>
                  </a:ext>
                </a:extLst>
              </p14:cNvPr>
              <p14:cNvContentPartPr/>
              <p14:nvPr/>
            </p14:nvContentPartPr>
            <p14:xfrm>
              <a:off x="9641214" y="4242817"/>
              <a:ext cx="9000" cy="100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D2272B1D-69A8-4E0C-87E1-B92F95A506C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632574" y="4233817"/>
                <a:ext cx="26640" cy="27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D0014518-1E1B-4783-82DB-5E6232E590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3311" y="155873"/>
            <a:ext cx="8229600" cy="6096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800" dirty="0" err="1">
                <a:solidFill>
                  <a:srgbClr val="0000FF"/>
                </a:solidFill>
              </a:rPr>
              <a:t>Presi</a:t>
            </a:r>
            <a:r>
              <a:rPr lang="en-US" altLang="en-US" sz="28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ó</a:t>
            </a:r>
            <a:r>
              <a:rPr lang="en-US" altLang="en-US" sz="2800" dirty="0" err="1">
                <a:solidFill>
                  <a:srgbClr val="0000FF"/>
                </a:solidFill>
              </a:rPr>
              <a:t>n</a:t>
            </a:r>
            <a:r>
              <a:rPr lang="en-US" altLang="en-US" sz="2800" dirty="0">
                <a:solidFill>
                  <a:srgbClr val="0000FF"/>
                </a:solidFill>
              </a:rPr>
              <a:t>: </a:t>
            </a:r>
            <a:r>
              <a:rPr lang="en-US" altLang="en-US" sz="2800" dirty="0" err="1">
                <a:solidFill>
                  <a:srgbClr val="0000FF"/>
                </a:solidFill>
              </a:rPr>
              <a:t>medidas</a:t>
            </a:r>
            <a:r>
              <a:rPr lang="en-US" altLang="en-US" sz="2800" dirty="0">
                <a:solidFill>
                  <a:srgbClr val="0000FF"/>
                </a:solidFill>
              </a:rPr>
              <a:t> de </a:t>
            </a:r>
            <a:r>
              <a:rPr lang="en-US" altLang="en-US" sz="2800" dirty="0" err="1">
                <a:solidFill>
                  <a:srgbClr val="0000FF"/>
                </a:solidFill>
              </a:rPr>
              <a:t>presión</a:t>
            </a:r>
            <a:r>
              <a:rPr lang="en-US" altLang="en-US" sz="2800" dirty="0">
                <a:solidFill>
                  <a:srgbClr val="0000FF"/>
                </a:solidFill>
              </a:rPr>
              <a:t> de gas o </a:t>
            </a:r>
            <a:r>
              <a:rPr lang="en-US" altLang="en-US" sz="2800" dirty="0" err="1">
                <a:solidFill>
                  <a:srgbClr val="0000FF"/>
                </a:solidFill>
              </a:rPr>
              <a:t>líquido</a:t>
            </a:r>
            <a:endParaRPr lang="en-US" altLang="en-US" sz="2800" dirty="0">
              <a:solidFill>
                <a:srgbClr val="0000FF"/>
              </a:solidFill>
            </a:endParaRP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4EDE57F2-AE98-456E-8EAD-3FF68024D3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838200"/>
            <a:ext cx="6934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</a:rPr>
              <a:t>Presi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ó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</a:rPr>
              <a:t>n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</a:rPr>
              <a:t> de un gas (Unidad SI = Pascal (Pa))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endParaRPr lang="en-US" sz="2800" dirty="0">
              <a:latin typeface="Times New Roman" pitchFamily="18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endParaRPr lang="en-US" sz="2800" dirty="0">
              <a:latin typeface="Times New Roman" pitchFamily="18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</a:rPr>
              <a:t>Presi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ó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</a:rPr>
              <a:t>n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</a:rPr>
              <a:t> de un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</a:rPr>
              <a:t>l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í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</a:rPr>
              <a:t>quido</a:t>
            </a:r>
            <a:endParaRPr lang="en-US" sz="2800" dirty="0">
              <a:solidFill>
                <a:srgbClr val="00B050"/>
              </a:solidFill>
              <a:latin typeface="Times New Roman" pitchFamily="18" charset="0"/>
            </a:endParaRPr>
          </a:p>
          <a:p>
            <a:pPr marL="742950" lvl="1" indent="-285750" eaLnBrk="1" hangingPunct="1">
              <a:spcBef>
                <a:spcPct val="20000"/>
              </a:spcBef>
              <a:buClr>
                <a:schemeClr val="tx1"/>
              </a:buClr>
              <a:defRPr/>
            </a:pPr>
            <a:endParaRPr lang="en-US" sz="2400" dirty="0">
              <a:latin typeface="Times New Roman" pitchFamily="18" charset="0"/>
            </a:endParaRPr>
          </a:p>
        </p:txBody>
      </p:sp>
      <p:graphicFrame>
        <p:nvGraphicFramePr>
          <p:cNvPr id="14340" name="Object 4">
            <a:extLst>
              <a:ext uri="{FF2B5EF4-FFF2-40B4-BE49-F238E27FC236}">
                <a16:creationId xmlns:a16="http://schemas.microsoft.com/office/drawing/2014/main" id="{1454E858-3BA3-47D1-96D2-40662A77FA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1369428"/>
              </p:ext>
            </p:extLst>
          </p:nvPr>
        </p:nvGraphicFramePr>
        <p:xfrm>
          <a:off x="755911" y="3030537"/>
          <a:ext cx="7747000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822480" imgH="393480" progId="Equation.DSMT4">
                  <p:embed/>
                </p:oleObj>
              </mc:Choice>
              <mc:Fallback>
                <p:oleObj name="Equation" r:id="rId2" imgW="3822480" imgH="393480" progId="Equation.DSMT4">
                  <p:embed/>
                  <p:pic>
                    <p:nvPicPr>
                      <p:cNvPr id="14340" name="Object 4">
                        <a:extLst>
                          <a:ext uri="{FF2B5EF4-FFF2-40B4-BE49-F238E27FC236}">
                            <a16:creationId xmlns:a16="http://schemas.microsoft.com/office/drawing/2014/main" id="{1454E858-3BA3-47D1-96D2-40662A77FA8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911" y="3030537"/>
                        <a:ext cx="7747000" cy="7969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1" name="Object 6">
            <a:extLst>
              <a:ext uri="{FF2B5EF4-FFF2-40B4-BE49-F238E27FC236}">
                <a16:creationId xmlns:a16="http://schemas.microsoft.com/office/drawing/2014/main" id="{C3CFD23C-5ED6-4976-80A6-B651D4FE9E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4699401"/>
              </p:ext>
            </p:extLst>
          </p:nvPr>
        </p:nvGraphicFramePr>
        <p:xfrm>
          <a:off x="1003300" y="1438275"/>
          <a:ext cx="654367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08080" imgH="419040" progId="Equation.DSMT4">
                  <p:embed/>
                </p:oleObj>
              </mc:Choice>
              <mc:Fallback>
                <p:oleObj name="Equation" r:id="rId4" imgW="2908080" imgH="419040" progId="Equation.DSMT4">
                  <p:embed/>
                  <p:pic>
                    <p:nvPicPr>
                      <p:cNvPr id="14341" name="Object 6">
                        <a:extLst>
                          <a:ext uri="{FF2B5EF4-FFF2-40B4-BE49-F238E27FC236}">
                            <a16:creationId xmlns:a16="http://schemas.microsoft.com/office/drawing/2014/main" id="{C3CFD23C-5ED6-4976-80A6-B651D4FE9E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438275"/>
                        <a:ext cx="6543675" cy="9429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5F5348F-F849-4A0D-894F-344BDD4C59C5}"/>
              </a:ext>
            </a:extLst>
          </p:cNvPr>
          <p:cNvSpPr txBox="1"/>
          <p:nvPr/>
        </p:nvSpPr>
        <p:spPr>
          <a:xfrm>
            <a:off x="622300" y="4289127"/>
            <a:ext cx="4572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Times New Roman" pitchFamily="18" charset="0"/>
              </a:rPr>
              <a:t>47.8803 Pa=1.00 </a:t>
            </a:r>
            <a:r>
              <a:rPr lang="en-US" dirty="0" err="1">
                <a:latin typeface="Times New Roman" pitchFamily="18" charset="0"/>
              </a:rPr>
              <a:t>lbs</a:t>
            </a:r>
            <a:r>
              <a:rPr lang="en-US" dirty="0">
                <a:latin typeface="Times New Roman" pitchFamily="18" charset="0"/>
              </a:rPr>
              <a:t>/ft</a:t>
            </a:r>
            <a:r>
              <a:rPr lang="en-US" baseline="30000" dirty="0">
                <a:latin typeface="Times New Roman" pitchFamily="18" charset="0"/>
              </a:rPr>
              <a:t>2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Times New Roman" pitchFamily="18" charset="0"/>
              </a:rPr>
              <a:t>6894.76 Pa = 1.00 psi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Times New Roman" pitchFamily="18" charset="0"/>
              </a:rPr>
              <a:t>1.00 atm = 2116.22 </a:t>
            </a:r>
            <a:r>
              <a:rPr lang="en-US" dirty="0" err="1">
                <a:latin typeface="Times New Roman" pitchFamily="18" charset="0"/>
              </a:rPr>
              <a:t>lbs</a:t>
            </a:r>
            <a:r>
              <a:rPr lang="en-US" dirty="0">
                <a:latin typeface="Times New Roman" pitchFamily="18" charset="0"/>
              </a:rPr>
              <a:t>/ft</a:t>
            </a:r>
            <a:r>
              <a:rPr lang="en-US" baseline="30000" dirty="0">
                <a:latin typeface="Times New Roman" pitchFamily="18" charset="0"/>
              </a:rPr>
              <a:t>2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Times New Roman" pitchFamily="18" charset="0"/>
              </a:rPr>
              <a:t>1.00 atm = 14.6959 psi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Times New Roman" pitchFamily="18" charset="0"/>
              </a:rPr>
              <a:t>51.7149 Torr = 1.00 psi</a:t>
            </a:r>
          </a:p>
          <a:p>
            <a:pPr marL="285750" indent="-285750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Times New Roman" pitchFamily="18" charset="0"/>
              </a:rPr>
              <a:t>*psi = 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</a:rPr>
              <a:t>P</a:t>
            </a:r>
            <a:r>
              <a:rPr lang="en-US" dirty="0">
                <a:latin typeface="Times New Roman" pitchFamily="18" charset="0"/>
              </a:rPr>
              <a:t>ounds 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</a:rPr>
              <a:t>S</a:t>
            </a:r>
            <a:r>
              <a:rPr lang="en-US" dirty="0">
                <a:latin typeface="Times New Roman" pitchFamily="18" charset="0"/>
              </a:rPr>
              <a:t>quare 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</a:rPr>
              <a:t>nches = </a:t>
            </a:r>
            <a:r>
              <a:rPr lang="en-US" dirty="0" err="1">
                <a:latin typeface="Times New Roman" pitchFamily="18" charset="0"/>
              </a:rPr>
              <a:t>lbs</a:t>
            </a:r>
            <a:r>
              <a:rPr lang="en-US" dirty="0">
                <a:latin typeface="Times New Roman" pitchFamily="18" charset="0"/>
              </a:rPr>
              <a:t>/pulgada</a:t>
            </a:r>
            <a:r>
              <a:rPr lang="en-US" baseline="30000" dirty="0">
                <a:latin typeface="Times New Roman" pitchFamily="18" charset="0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DA8A44-5845-41DB-B78F-1FD5534C6750}"/>
              </a:ext>
            </a:extLst>
          </p:cNvPr>
          <p:cNvSpPr txBox="1"/>
          <p:nvPr/>
        </p:nvSpPr>
        <p:spPr>
          <a:xfrm>
            <a:off x="273311" y="3827462"/>
            <a:ext cx="3537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sz="2400" u="sng" dirty="0">
                <a:solidFill>
                  <a:srgbClr val="00B0F0"/>
                </a:solidFill>
              </a:rPr>
              <a:t>Otras unidades de presión: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CC4BC7E7-A2CD-42FD-B05E-6EC3D3CBEC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3460972"/>
              </p:ext>
            </p:extLst>
          </p:nvPr>
        </p:nvGraphicFramePr>
        <p:xfrm>
          <a:off x="7279697" y="3655218"/>
          <a:ext cx="1128712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23600" imgH="393480" progId="Equation.DSMT4">
                  <p:embed/>
                </p:oleObj>
              </mc:Choice>
              <mc:Fallback>
                <p:oleObj name="Equation" r:id="rId6" imgW="723600" imgH="39348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CC4BC7E7-A2CD-42FD-B05E-6EC3D3CBEC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279697" y="3655218"/>
                        <a:ext cx="1128712" cy="614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336" name="Ink 14335">
                <a:extLst>
                  <a:ext uri="{FF2B5EF4-FFF2-40B4-BE49-F238E27FC236}">
                    <a16:creationId xmlns:a16="http://schemas.microsoft.com/office/drawing/2014/main" id="{FF8B0EC7-1D36-42AB-A965-61E9C29D58F6}"/>
                  </a:ext>
                </a:extLst>
              </p14:cNvPr>
              <p14:cNvContentPartPr/>
              <p14:nvPr/>
            </p14:nvContentPartPr>
            <p14:xfrm>
              <a:off x="9459414" y="2120617"/>
              <a:ext cx="360" cy="2160"/>
            </p14:xfrm>
          </p:contentPart>
        </mc:Choice>
        <mc:Fallback xmlns="">
          <p:pic>
            <p:nvPicPr>
              <p:cNvPr id="14336" name="Ink 14335">
                <a:extLst>
                  <a:ext uri="{FF2B5EF4-FFF2-40B4-BE49-F238E27FC236}">
                    <a16:creationId xmlns:a16="http://schemas.microsoft.com/office/drawing/2014/main" id="{FF8B0EC7-1D36-42AB-A965-61E9C29D58F6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9450414" y="2111617"/>
                <a:ext cx="18000" cy="198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697DC0BE-D0EF-4A41-9852-E4E88DA545B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15240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en-US" sz="3200" dirty="0" err="1">
                <a:solidFill>
                  <a:srgbClr val="0000FF"/>
                </a:solidFill>
              </a:rPr>
              <a:t>Ejercicio</a:t>
            </a:r>
            <a:r>
              <a:rPr lang="en-US" altLang="en-US" sz="3200" dirty="0">
                <a:solidFill>
                  <a:srgbClr val="0000FF"/>
                </a:solidFill>
              </a:rPr>
              <a:t> 1: </a:t>
            </a:r>
            <a:r>
              <a:rPr lang="en-US" altLang="en-US" sz="3200" dirty="0" err="1">
                <a:solidFill>
                  <a:srgbClr val="0000FF"/>
                </a:solidFill>
              </a:rPr>
              <a:t>Unidades</a:t>
            </a:r>
            <a:r>
              <a:rPr lang="en-US" altLang="en-US" sz="3200" dirty="0">
                <a:solidFill>
                  <a:srgbClr val="0000FF"/>
                </a:solidFill>
              </a:rPr>
              <a:t> de </a:t>
            </a:r>
            <a:r>
              <a:rPr lang="en-US" altLang="en-US" sz="3200" dirty="0" err="1">
                <a:solidFill>
                  <a:srgbClr val="0000FF"/>
                </a:solidFill>
              </a:rPr>
              <a:t>presión</a:t>
            </a:r>
            <a:endParaRPr lang="en-US" altLang="en-US" sz="3200" dirty="0">
              <a:solidFill>
                <a:srgbClr val="0000FF"/>
              </a:solidFill>
            </a:endParaRP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0DD8C357-7C4F-4AE9-BA4C-B4E17532E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762000"/>
            <a:ext cx="8686800" cy="685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2000" dirty="0">
                <a:latin typeface="Times New Roman" pitchFamily="18" charset="0"/>
              </a:rPr>
              <a:t>La </a:t>
            </a:r>
            <a:r>
              <a:rPr lang="en-US" sz="2000" dirty="0" err="1">
                <a:latin typeface="Times New Roman" pitchFamily="18" charset="0"/>
              </a:rPr>
              <a:t>llanta</a:t>
            </a:r>
            <a:r>
              <a:rPr lang="en-US" sz="2000" dirty="0">
                <a:latin typeface="Times New Roman" pitchFamily="18" charset="0"/>
              </a:rPr>
              <a:t> de un </a:t>
            </a:r>
            <a:r>
              <a:rPr lang="en-US" sz="2000" dirty="0" err="1">
                <a:latin typeface="Times New Roman" pitchFamily="18" charset="0"/>
              </a:rPr>
              <a:t>carro</a:t>
            </a:r>
            <a:r>
              <a:rPr lang="en-US" sz="2000" dirty="0">
                <a:latin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</a:rPr>
              <a:t>muestra</a:t>
            </a:r>
            <a:r>
              <a:rPr lang="en-US" sz="2000" dirty="0">
                <a:latin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</a:rPr>
              <a:t>en</a:t>
            </a:r>
            <a:r>
              <a:rPr lang="en-US" sz="2000" dirty="0">
                <a:latin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</a:rPr>
              <a:t>su</a:t>
            </a:r>
            <a:r>
              <a:rPr lang="en-US" sz="2000" dirty="0">
                <a:latin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</a:rPr>
              <a:t>cara</a:t>
            </a:r>
            <a:r>
              <a:rPr lang="en-US" sz="2000" dirty="0">
                <a:latin typeface="Times New Roman" pitchFamily="18" charset="0"/>
              </a:rPr>
              <a:t> que se debe </a:t>
            </a:r>
            <a:r>
              <a:rPr lang="en-US" sz="2000" dirty="0" err="1">
                <a:latin typeface="Times New Roman" pitchFamily="18" charset="0"/>
              </a:rPr>
              <a:t>llenar</a:t>
            </a:r>
            <a:r>
              <a:rPr lang="en-US" sz="2000" dirty="0">
                <a:latin typeface="Times New Roman" pitchFamily="18" charset="0"/>
              </a:rPr>
              <a:t> a 32 psi para que el auto </a:t>
            </a:r>
            <a:r>
              <a:rPr lang="en-US" sz="2000" dirty="0" err="1">
                <a:latin typeface="Times New Roman" pitchFamily="18" charset="0"/>
              </a:rPr>
              <a:t>tenga</a:t>
            </a:r>
            <a:r>
              <a:rPr lang="en-US" sz="2000" dirty="0">
                <a:latin typeface="Times New Roman" pitchFamily="18" charset="0"/>
              </a:rPr>
              <a:t> mayor </a:t>
            </a:r>
            <a:r>
              <a:rPr lang="en-US" sz="2000" dirty="0" err="1">
                <a:latin typeface="Times New Roman" pitchFamily="18" charset="0"/>
              </a:rPr>
              <a:t>eficiencia</a:t>
            </a:r>
            <a:r>
              <a:rPr lang="en-US" sz="2000" dirty="0">
                <a:latin typeface="Times New Roman" pitchFamily="18" charset="0"/>
              </a:rPr>
              <a:t> de combustible. </a:t>
            </a:r>
            <a:r>
              <a:rPr lang="en-US" sz="2000" dirty="0" err="1">
                <a:latin typeface="Times New Roman" pitchFamily="18" charset="0"/>
              </a:rPr>
              <a:t>Calcule</a:t>
            </a:r>
            <a:r>
              <a:rPr lang="en-US" sz="2000" dirty="0">
                <a:latin typeface="Times New Roman" pitchFamily="18" charset="0"/>
              </a:rPr>
              <a:t> la </a:t>
            </a:r>
            <a:r>
              <a:rPr lang="en-US" sz="2000" dirty="0" err="1">
                <a:latin typeface="Times New Roman" pitchFamily="18" charset="0"/>
              </a:rPr>
              <a:t>presión</a:t>
            </a:r>
            <a:r>
              <a:rPr lang="en-US" sz="2000" dirty="0">
                <a:latin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</a:rPr>
              <a:t>en</a:t>
            </a:r>
            <a:r>
              <a:rPr lang="en-US" sz="2000" dirty="0">
                <a:latin typeface="Times New Roman" pitchFamily="18" charset="0"/>
              </a:rPr>
              <a:t> </a:t>
            </a:r>
            <a:r>
              <a:rPr lang="en-US" sz="2000" i="1" dirty="0">
                <a:latin typeface="Times New Roman" pitchFamily="18" charset="0"/>
              </a:rPr>
              <a:t>atm</a:t>
            </a:r>
            <a:r>
              <a:rPr lang="en-US" sz="2000" dirty="0">
                <a:latin typeface="Times New Roman" pitchFamily="18" charset="0"/>
              </a:rPr>
              <a:t> y </a:t>
            </a:r>
            <a:r>
              <a:rPr lang="en-US" sz="2000" dirty="0" err="1">
                <a:latin typeface="Times New Roman" pitchFamily="18" charset="0"/>
              </a:rPr>
              <a:t>en</a:t>
            </a:r>
            <a:r>
              <a:rPr lang="en-US" sz="2000" dirty="0">
                <a:latin typeface="Times New Roman" pitchFamily="18" charset="0"/>
              </a:rPr>
              <a:t> </a:t>
            </a:r>
            <a:r>
              <a:rPr lang="en-US" sz="2000" i="1" dirty="0">
                <a:latin typeface="Times New Roman" pitchFamily="18" charset="0"/>
              </a:rPr>
              <a:t>mmHg</a:t>
            </a:r>
            <a:r>
              <a:rPr lang="en-US" sz="2000" dirty="0"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A5B9C615-253E-4834-B35E-A7A53584AD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1177591"/>
              </p:ext>
            </p:extLst>
          </p:nvPr>
        </p:nvGraphicFramePr>
        <p:xfrm>
          <a:off x="914400" y="1828800"/>
          <a:ext cx="6829425" cy="216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047760" imgH="965160" progId="Equation.DSMT4">
                  <p:embed/>
                </p:oleObj>
              </mc:Choice>
              <mc:Fallback>
                <p:oleObj name="Equation" r:id="rId3" imgW="3047760" imgH="965160" progId="Equation.DSMT4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A5B9C615-253E-4834-B35E-A7A53584A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828800"/>
                        <a:ext cx="6829425" cy="2162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697DC0BE-D0EF-4A41-9852-E4E88DA545B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15240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en-US" sz="3200" dirty="0" err="1">
                <a:solidFill>
                  <a:srgbClr val="0000FF"/>
                </a:solidFill>
              </a:rPr>
              <a:t>Ejercicio</a:t>
            </a:r>
            <a:r>
              <a:rPr lang="en-US" altLang="en-US" sz="3200" dirty="0">
                <a:solidFill>
                  <a:srgbClr val="0000FF"/>
                </a:solidFill>
              </a:rPr>
              <a:t> 2: </a:t>
            </a:r>
            <a:r>
              <a:rPr lang="en-US" altLang="en-US" sz="3200" dirty="0" err="1">
                <a:solidFill>
                  <a:srgbClr val="0000FF"/>
                </a:solidFill>
              </a:rPr>
              <a:t>Bar</a:t>
            </a:r>
            <a:r>
              <a:rPr lang="en-US" altLang="en-US" sz="32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ó</a:t>
            </a:r>
            <a:r>
              <a:rPr lang="en-US" altLang="en-US" sz="3200" dirty="0" err="1">
                <a:solidFill>
                  <a:srgbClr val="0000FF"/>
                </a:solidFill>
              </a:rPr>
              <a:t>metro</a:t>
            </a:r>
            <a:endParaRPr lang="en-US" altLang="en-US" sz="3200" dirty="0">
              <a:solidFill>
                <a:srgbClr val="0000FF"/>
              </a:solidFill>
            </a:endParaRP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0DD8C357-7C4F-4AE9-BA4C-B4E17532E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762000"/>
            <a:ext cx="8686800" cy="685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2000" dirty="0">
                <a:latin typeface="Times New Roman" pitchFamily="18" charset="0"/>
              </a:rPr>
              <a:t>Un </a:t>
            </a:r>
            <a:r>
              <a:rPr lang="en-US" sz="2000" dirty="0" err="1">
                <a:latin typeface="Times New Roman" pitchFamily="18" charset="0"/>
              </a:rPr>
              <a:t>bar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ó</a:t>
            </a:r>
            <a:r>
              <a:rPr lang="en-US" sz="2000" dirty="0" err="1">
                <a:latin typeface="Times New Roman" pitchFamily="18" charset="0"/>
              </a:rPr>
              <a:t>metro</a:t>
            </a:r>
            <a:r>
              <a:rPr lang="en-US" sz="2000" dirty="0">
                <a:latin typeface="Times New Roman" pitchFamily="18" charset="0"/>
              </a:rPr>
              <a:t> se </a:t>
            </a:r>
            <a:r>
              <a:rPr lang="en-US" sz="2000" dirty="0" err="1">
                <a:latin typeface="Times New Roman" pitchFamily="18" charset="0"/>
              </a:rPr>
              <a:t>llena</a:t>
            </a:r>
            <a:r>
              <a:rPr lang="en-US" sz="2000" dirty="0">
                <a:latin typeface="Times New Roman" pitchFamily="18" charset="0"/>
              </a:rPr>
              <a:t> de glycol </a:t>
            </a:r>
            <a:r>
              <a:rPr lang="en-US" sz="2000" dirty="0" err="1">
                <a:latin typeface="Times New Roman" pitchFamily="18" charset="0"/>
              </a:rPr>
              <a:t>etileno</a:t>
            </a:r>
            <a:r>
              <a:rPr lang="en-US" sz="2000" dirty="0">
                <a:latin typeface="Times New Roman" pitchFamily="18" charset="0"/>
              </a:rPr>
              <a:t> (d=1.118 g/cm</a:t>
            </a:r>
            <a:r>
              <a:rPr lang="en-US" sz="2000" baseline="30000" dirty="0">
                <a:latin typeface="Times New Roman" pitchFamily="18" charset="0"/>
              </a:rPr>
              <a:t>3</a:t>
            </a:r>
            <a:r>
              <a:rPr lang="en-US" sz="2000" dirty="0">
                <a:latin typeface="Times New Roman" pitchFamily="18" charset="0"/>
              </a:rPr>
              <a:t>) y la </a:t>
            </a:r>
            <a:r>
              <a:rPr lang="en-US" sz="2000" dirty="0" err="1">
                <a:latin typeface="Times New Roman" pitchFamily="18" charset="0"/>
              </a:rPr>
              <a:t>altura</a:t>
            </a:r>
            <a:r>
              <a:rPr lang="en-US" sz="2000" dirty="0">
                <a:latin typeface="Times New Roman" pitchFamily="18" charset="0"/>
              </a:rPr>
              <a:t> del </a:t>
            </a:r>
            <a:r>
              <a:rPr lang="en-US" sz="2000" dirty="0" err="1">
                <a:latin typeface="Times New Roman" pitchFamily="18" charset="0"/>
              </a:rPr>
              <a:t>l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í</a:t>
            </a:r>
            <a:r>
              <a:rPr lang="en-US" sz="2000" dirty="0" err="1">
                <a:latin typeface="Times New Roman" pitchFamily="18" charset="0"/>
              </a:rPr>
              <a:t>quido</a:t>
            </a:r>
            <a:r>
              <a:rPr lang="en-US" sz="2000" dirty="0">
                <a:latin typeface="Times New Roman" pitchFamily="18" charset="0"/>
              </a:rPr>
              <a:t> es de 9.25 m. </a:t>
            </a:r>
            <a:r>
              <a:rPr lang="en-US" sz="2000" dirty="0" err="1">
                <a:latin typeface="Times New Roman" pitchFamily="18" charset="0"/>
              </a:rPr>
              <a:t>Calcule</a:t>
            </a:r>
            <a:r>
              <a:rPr lang="en-US" sz="2000" dirty="0">
                <a:latin typeface="Times New Roman" pitchFamily="18" charset="0"/>
              </a:rPr>
              <a:t> la </a:t>
            </a:r>
            <a:r>
              <a:rPr lang="en-US" sz="2000" dirty="0" err="1">
                <a:latin typeface="Times New Roman" pitchFamily="18" charset="0"/>
              </a:rPr>
              <a:t>altura</a:t>
            </a:r>
            <a:r>
              <a:rPr lang="en-US" sz="2000" dirty="0">
                <a:latin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</a:rPr>
              <a:t>expresada</a:t>
            </a:r>
            <a:r>
              <a:rPr lang="en-US" sz="2000" dirty="0">
                <a:latin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</a:rPr>
              <a:t>en</a:t>
            </a:r>
            <a:r>
              <a:rPr lang="en-US" sz="2000" dirty="0">
                <a:latin typeface="Times New Roman" pitchFamily="18" charset="0"/>
              </a:rPr>
              <a:t> mm </a:t>
            </a:r>
            <a:r>
              <a:rPr lang="en-US" sz="2000" dirty="0" err="1">
                <a:latin typeface="Times New Roman" pitchFamily="18" charset="0"/>
              </a:rPr>
              <a:t>mercurio</a:t>
            </a:r>
            <a:r>
              <a:rPr lang="en-US" sz="2000" dirty="0">
                <a:latin typeface="Times New Roman" pitchFamily="18" charset="0"/>
              </a:rPr>
              <a:t> (mmHg).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A5B9C615-253E-4834-B35E-A7A53584AD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2201964"/>
              </p:ext>
            </p:extLst>
          </p:nvPr>
        </p:nvGraphicFramePr>
        <p:xfrm>
          <a:off x="1963710" y="1488902"/>
          <a:ext cx="6696823" cy="312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13000" imgH="1498320" progId="Equation.DSMT4">
                  <p:embed/>
                </p:oleObj>
              </mc:Choice>
              <mc:Fallback>
                <p:oleObj name="Equation" r:id="rId2" imgW="3213000" imgH="1498320" progId="Equation.DSMT4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A5B9C615-253E-4834-B35E-A7A53584A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63710" y="1488902"/>
                        <a:ext cx="6696823" cy="312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FG06_04">
            <a:extLst>
              <a:ext uri="{FF2B5EF4-FFF2-40B4-BE49-F238E27FC236}">
                <a16:creationId xmlns:a16="http://schemas.microsoft.com/office/drawing/2014/main" id="{0E5C4716-C9D8-4164-93A6-1CE3DE80B9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82" b="6250"/>
          <a:stretch/>
        </p:blipFill>
        <p:spPr bwMode="auto">
          <a:xfrm>
            <a:off x="483467" y="1468582"/>
            <a:ext cx="1056766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7CFC76B-3460-461C-AEF2-4B6C9A7C4EBF}"/>
              </a:ext>
            </a:extLst>
          </p:cNvPr>
          <p:cNvCxnSpPr/>
          <p:nvPr/>
        </p:nvCxnSpPr>
        <p:spPr>
          <a:xfrm flipH="1">
            <a:off x="779462" y="3204513"/>
            <a:ext cx="152400" cy="795338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53E9A39-B576-4198-88FD-F1B723CF1FD8}"/>
              </a:ext>
            </a:extLst>
          </p:cNvPr>
          <p:cNvSpPr txBox="1"/>
          <p:nvPr/>
        </p:nvSpPr>
        <p:spPr>
          <a:xfrm>
            <a:off x="120902" y="3999851"/>
            <a:ext cx="1621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dirty="0" err="1"/>
              <a:t>Ethylene</a:t>
            </a:r>
            <a:r>
              <a:rPr lang="es-PR" dirty="0"/>
              <a:t> </a:t>
            </a:r>
            <a:r>
              <a:rPr lang="es-PR" dirty="0" err="1"/>
              <a:t>Glycol</a:t>
            </a:r>
            <a:endParaRPr lang="es-P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581CE8-8406-15A1-20E4-12F178953AD4}"/>
              </a:ext>
            </a:extLst>
          </p:cNvPr>
          <p:cNvSpPr txBox="1"/>
          <p:nvPr/>
        </p:nvSpPr>
        <p:spPr>
          <a:xfrm>
            <a:off x="2133600" y="5726668"/>
            <a:ext cx="4478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El Hg es </a:t>
            </a:r>
            <a:r>
              <a:rPr lang="en-US" b="1" dirty="0" err="1"/>
              <a:t>más</a:t>
            </a:r>
            <a:r>
              <a:rPr lang="en-US" b="1" dirty="0"/>
              <a:t> </a:t>
            </a:r>
            <a:r>
              <a:rPr lang="en-US" b="1" dirty="0" err="1"/>
              <a:t>denso</a:t>
            </a:r>
            <a:r>
              <a:rPr lang="en-US" b="1" dirty="0"/>
              <a:t> que </a:t>
            </a:r>
            <a:r>
              <a:rPr lang="en-US" b="1" dirty="0" err="1"/>
              <a:t>el</a:t>
            </a:r>
            <a:r>
              <a:rPr lang="en-US" b="1" dirty="0"/>
              <a:t> ethylene glycol</a:t>
            </a:r>
            <a:endParaRPr lang="en-PR" b="1" dirty="0"/>
          </a:p>
        </p:txBody>
      </p:sp>
    </p:spTree>
    <p:extLst>
      <p:ext uri="{BB962C8B-B14F-4D97-AF65-F5344CB8AC3E}">
        <p14:creationId xmlns:p14="http://schemas.microsoft.com/office/powerpoint/2010/main" val="2862034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C3AF2EA-E22A-4293-A618-B5CF7FFC29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229600" cy="5794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 err="1">
                <a:solidFill>
                  <a:srgbClr val="0000FF"/>
                </a:solidFill>
              </a:rPr>
              <a:t>Man</a:t>
            </a:r>
            <a:r>
              <a:rPr lang="en-US" altLang="en-US" sz="40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ó</a:t>
            </a:r>
            <a:r>
              <a:rPr lang="en-US" altLang="en-US" sz="4000" dirty="0" err="1">
                <a:solidFill>
                  <a:srgbClr val="0000FF"/>
                </a:solidFill>
              </a:rPr>
              <a:t>metro</a:t>
            </a:r>
            <a:endParaRPr lang="en-US" altLang="en-US" sz="4000" dirty="0">
              <a:solidFill>
                <a:srgbClr val="0000FF"/>
              </a:solidFill>
            </a:endParaRPr>
          </a:p>
        </p:txBody>
      </p:sp>
      <p:pic>
        <p:nvPicPr>
          <p:cNvPr id="16387" name="Picture 3" descr="FG06_05">
            <a:extLst>
              <a:ext uri="{FF2B5EF4-FFF2-40B4-BE49-F238E27FC236}">
                <a16:creationId xmlns:a16="http://schemas.microsoft.com/office/drawing/2014/main" id="{69EDBC4F-F160-40AB-95EE-4F0C3088C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777240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E5B497F8-B302-42A9-9795-5627658873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25851"/>
            <a:ext cx="8229600" cy="584200"/>
          </a:xfrm>
        </p:spPr>
        <p:txBody>
          <a:bodyPr/>
          <a:lstStyle/>
          <a:p>
            <a:pPr eaLnBrk="1" hangingPunct="1"/>
            <a:r>
              <a:rPr lang="en-US" altLang="en-US" sz="3200" dirty="0" err="1">
                <a:solidFill>
                  <a:srgbClr val="0000FF"/>
                </a:solidFill>
              </a:rPr>
              <a:t>Ejercicio</a:t>
            </a:r>
            <a:r>
              <a:rPr lang="en-US" altLang="en-US" sz="3200" dirty="0">
                <a:solidFill>
                  <a:srgbClr val="0000FF"/>
                </a:solidFill>
              </a:rPr>
              <a:t> 1: </a:t>
            </a:r>
            <a:r>
              <a:rPr lang="en-US" altLang="en-US" sz="3200" dirty="0" err="1">
                <a:solidFill>
                  <a:srgbClr val="0000FF"/>
                </a:solidFill>
              </a:rPr>
              <a:t>Man</a:t>
            </a:r>
            <a:r>
              <a:rPr lang="en-US" altLang="en-US" sz="32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ó</a:t>
            </a:r>
            <a:r>
              <a:rPr lang="en-US" altLang="en-US" sz="3200" dirty="0" err="1">
                <a:solidFill>
                  <a:srgbClr val="0000FF"/>
                </a:solidFill>
              </a:rPr>
              <a:t>metro</a:t>
            </a:r>
            <a:endParaRPr lang="en-US" altLang="en-US" sz="3200" dirty="0">
              <a:solidFill>
                <a:srgbClr val="0000FF"/>
              </a:solidFill>
            </a:endParaRP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E69511E0-2050-423B-9630-00037B212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7772400" cy="1219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400" dirty="0" err="1">
                <a:latin typeface="Times New Roman" pitchFamily="18" charset="0"/>
              </a:rPr>
              <a:t>Usando</a:t>
            </a:r>
            <a:r>
              <a:rPr lang="en-US" sz="2400" dirty="0">
                <a:latin typeface="Times New Roman" pitchFamily="18" charset="0"/>
              </a:rPr>
              <a:t> Fig. 6C: La </a:t>
            </a:r>
            <a:r>
              <a:rPr lang="en-US" sz="2400" dirty="0" err="1">
                <a:latin typeface="Times New Roman" pitchFamily="18" charset="0"/>
              </a:rPr>
              <a:t>presión</a:t>
            </a:r>
            <a:r>
              <a:rPr lang="en-US" sz="2400" dirty="0">
                <a:latin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</a:rPr>
              <a:t>barometrica</a:t>
            </a:r>
            <a:r>
              <a:rPr lang="en-US" sz="2400" dirty="0">
                <a:latin typeface="Times New Roman" pitchFamily="18" charset="0"/>
              </a:rPr>
              <a:t> es 748.2 mmHg y la </a:t>
            </a:r>
            <a:r>
              <a:rPr lang="en-US" sz="2400" dirty="0" err="1">
                <a:latin typeface="Times New Roman" pitchFamily="18" charset="0"/>
              </a:rPr>
              <a:t>diferencia</a:t>
            </a:r>
            <a:r>
              <a:rPr lang="en-US" sz="2400" dirty="0">
                <a:latin typeface="Times New Roman" pitchFamily="18" charset="0"/>
              </a:rPr>
              <a:t> de </a:t>
            </a:r>
            <a:r>
              <a:rPr lang="en-US" sz="2400" dirty="0" err="1">
                <a:latin typeface="Times New Roman" pitchFamily="18" charset="0"/>
              </a:rPr>
              <a:t>altura</a:t>
            </a:r>
            <a:r>
              <a:rPr lang="en-US" sz="2400" dirty="0">
                <a:latin typeface="Times New Roman" pitchFamily="18" charset="0"/>
              </a:rPr>
              <a:t> es 8.6 mmHg. Determine la </a:t>
            </a:r>
            <a:r>
              <a:rPr lang="en-US" sz="2400" dirty="0" err="1">
                <a:latin typeface="Times New Roman" pitchFamily="18" charset="0"/>
              </a:rPr>
              <a:t>presión</a:t>
            </a:r>
            <a:r>
              <a:rPr lang="en-US" sz="2400" dirty="0">
                <a:latin typeface="Times New Roman" pitchFamily="18" charset="0"/>
              </a:rPr>
              <a:t> del gas.</a:t>
            </a:r>
            <a:r>
              <a:rPr lang="en-US" sz="3200" dirty="0">
                <a:latin typeface="Times New Roman" pitchFamily="18" charset="0"/>
              </a:rPr>
              <a:t>  </a:t>
            </a:r>
          </a:p>
        </p:txBody>
      </p:sp>
      <p:sp>
        <p:nvSpPr>
          <p:cNvPr id="22532" name="Text Box 4">
            <a:extLst>
              <a:ext uri="{FF2B5EF4-FFF2-40B4-BE49-F238E27FC236}">
                <a16:creationId xmlns:a16="http://schemas.microsoft.com/office/drawing/2014/main" id="{86C77EB2-BBA1-4725-A96E-F923FEDFA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029200"/>
            <a:ext cx="6280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P</a:t>
            </a:r>
            <a:r>
              <a:rPr lang="en-US" altLang="en-US" sz="2400" b="1" baseline="-250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gas</a:t>
            </a:r>
            <a:r>
              <a:rPr lang="en-US" altLang="en-US" sz="24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 = 748.2 mmHg – 8.6 mmHg = 739.6 mmHg</a:t>
            </a:r>
          </a:p>
        </p:txBody>
      </p:sp>
      <p:pic>
        <p:nvPicPr>
          <p:cNvPr id="17413" name="Picture 5" descr="FG06_05">
            <a:extLst>
              <a:ext uri="{FF2B5EF4-FFF2-40B4-BE49-F238E27FC236}">
                <a16:creationId xmlns:a16="http://schemas.microsoft.com/office/drawing/2014/main" id="{A813D378-BBAB-4978-985A-8FC1617AD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19200"/>
            <a:ext cx="6934200" cy="304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62F46FAE-CEEB-4801-A895-64DA32625A49}"/>
                  </a:ext>
                </a:extLst>
              </p14:cNvPr>
              <p14:cNvContentPartPr/>
              <p14:nvPr/>
            </p14:nvContentPartPr>
            <p14:xfrm>
              <a:off x="5827734" y="2822617"/>
              <a:ext cx="177480" cy="79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62F46FAE-CEEB-4801-A895-64DA32625A4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819094" y="2813977"/>
                <a:ext cx="195120" cy="25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93718246-A97E-452A-80F0-DF684506AE22}"/>
              </a:ext>
            </a:extLst>
          </p:cNvPr>
          <p:cNvGrpSpPr/>
          <p:nvPr/>
        </p:nvGrpSpPr>
        <p:grpSpPr>
          <a:xfrm>
            <a:off x="5874534" y="1822537"/>
            <a:ext cx="150480" cy="32760"/>
            <a:chOff x="5874534" y="1822537"/>
            <a:chExt cx="150480" cy="3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13CA094-99B0-4629-A3E7-3D7086C92EF4}"/>
                    </a:ext>
                  </a:extLst>
                </p14:cNvPr>
                <p14:cNvContentPartPr/>
                <p14:nvPr/>
              </p14:nvContentPartPr>
              <p14:xfrm>
                <a:off x="5913414" y="1850257"/>
                <a:ext cx="3240" cy="50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13CA094-99B0-4629-A3E7-3D7086C92EF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904774" y="1841257"/>
                  <a:ext cx="208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562913B7-68B2-4F8A-926F-1408EEAE6FCD}"/>
                    </a:ext>
                  </a:extLst>
                </p14:cNvPr>
                <p14:cNvContentPartPr/>
                <p14:nvPr/>
              </p14:nvContentPartPr>
              <p14:xfrm>
                <a:off x="5874534" y="1822537"/>
                <a:ext cx="150480" cy="97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562913B7-68B2-4F8A-926F-1408EEAE6FC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865894" y="1813897"/>
                  <a:ext cx="1681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E96A75B3-C345-4BD5-93FA-6B3815C8D942}"/>
                    </a:ext>
                  </a:extLst>
                </p14:cNvPr>
                <p14:cNvContentPartPr/>
                <p14:nvPr/>
              </p14:nvContentPartPr>
              <p14:xfrm>
                <a:off x="5970654" y="1827217"/>
                <a:ext cx="5400" cy="118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E96A75B3-C345-4BD5-93FA-6B3815C8D94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961654" y="1818217"/>
                  <a:ext cx="23040" cy="29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2540" name="Ink 22539">
                <a:extLst>
                  <a:ext uri="{FF2B5EF4-FFF2-40B4-BE49-F238E27FC236}">
                    <a16:creationId xmlns:a16="http://schemas.microsoft.com/office/drawing/2014/main" id="{E48841E6-90FF-4C5A-8B60-6B9332E6E699}"/>
                  </a:ext>
                </a:extLst>
              </p14:cNvPr>
              <p14:cNvContentPartPr/>
              <p14:nvPr/>
            </p14:nvContentPartPr>
            <p14:xfrm>
              <a:off x="2153934" y="5649337"/>
              <a:ext cx="360" cy="360"/>
            </p14:xfrm>
          </p:contentPart>
        </mc:Choice>
        <mc:Fallback xmlns="">
          <p:pic>
            <p:nvPicPr>
              <p:cNvPr id="22540" name="Ink 22539">
                <a:extLst>
                  <a:ext uri="{FF2B5EF4-FFF2-40B4-BE49-F238E27FC236}">
                    <a16:creationId xmlns:a16="http://schemas.microsoft.com/office/drawing/2014/main" id="{E48841E6-90FF-4C5A-8B60-6B9332E6E699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2144934" y="5640697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23C1FBC6-2C4B-4B2B-AE09-9F93A7C33D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78953"/>
            <a:ext cx="8229600" cy="5032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>
                <a:solidFill>
                  <a:srgbClr val="0000FF"/>
                </a:solidFill>
              </a:rPr>
              <a:t>Ley Gas Ideal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07029CBD-3FC2-4A63-81FE-09F6441CF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31" y="906793"/>
            <a:ext cx="4732338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tabLst>
                <a:tab pos="2852738" algn="l"/>
              </a:tabLst>
              <a:defRPr/>
            </a:pPr>
            <a:r>
              <a:rPr lang="en-US" sz="2800" dirty="0">
                <a:latin typeface="Times New Roman" pitchFamily="18" charset="0"/>
              </a:rPr>
              <a:t>Ley de Boyle	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tabLst>
                <a:tab pos="2852738" algn="l"/>
              </a:tabLst>
              <a:defRPr/>
            </a:pPr>
            <a:r>
              <a:rPr lang="en-US" sz="2800" dirty="0">
                <a:latin typeface="Times New Roman" pitchFamily="18" charset="0"/>
                <a:sym typeface="WP MathA" pitchFamily="2" charset="2"/>
              </a:rPr>
              <a:t>Ley de Charles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tabLst>
                <a:tab pos="2852738" algn="l"/>
              </a:tabLst>
              <a:defRPr/>
            </a:pPr>
            <a:r>
              <a:rPr lang="en-US" sz="2800" dirty="0">
                <a:latin typeface="Times New Roman" pitchFamily="18" charset="0"/>
                <a:sym typeface="WP MathA" pitchFamily="2" charset="2"/>
              </a:rPr>
              <a:t>Ley de Avogadro</a:t>
            </a:r>
          </a:p>
        </p:txBody>
      </p:sp>
      <p:sp>
        <p:nvSpPr>
          <p:cNvPr id="31750" name="Text Box 12">
            <a:extLst>
              <a:ext uri="{FF2B5EF4-FFF2-40B4-BE49-F238E27FC236}">
                <a16:creationId xmlns:a16="http://schemas.microsoft.com/office/drawing/2014/main" id="{7BFEB518-EB4C-4A78-85DE-09F581CB2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964346"/>
            <a:ext cx="2486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Para un gas a STP:</a:t>
            </a:r>
          </a:p>
        </p:txBody>
      </p:sp>
      <p:graphicFrame>
        <p:nvGraphicFramePr>
          <p:cNvPr id="17421" name="Object 13">
            <a:extLst>
              <a:ext uri="{FF2B5EF4-FFF2-40B4-BE49-F238E27FC236}">
                <a16:creationId xmlns:a16="http://schemas.microsoft.com/office/drawing/2014/main" id="{06CE8A1D-A9BF-491E-B591-F88FC1DA28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610260"/>
              </p:ext>
            </p:extLst>
          </p:nvPr>
        </p:nvGraphicFramePr>
        <p:xfrm>
          <a:off x="1324415" y="4564401"/>
          <a:ext cx="6457580" cy="20612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05040" imgH="863280" progId="Equation.DSMT4">
                  <p:embed/>
                </p:oleObj>
              </mc:Choice>
              <mc:Fallback>
                <p:oleObj name="Equation" r:id="rId3" imgW="2705040" imgH="863280" progId="Equation.DSMT4">
                  <p:embed/>
                  <p:pic>
                    <p:nvPicPr>
                      <p:cNvPr id="17421" name="Object 13">
                        <a:extLst>
                          <a:ext uri="{FF2B5EF4-FFF2-40B4-BE49-F238E27FC236}">
                            <a16:creationId xmlns:a16="http://schemas.microsoft.com/office/drawing/2014/main" id="{06CE8A1D-A9BF-491E-B591-F88FC1DA28A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4415" y="4564401"/>
                        <a:ext cx="6457580" cy="206121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3C7338B3-8421-4CD8-8F30-FE2DD5C8EA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3892827"/>
              </p:ext>
            </p:extLst>
          </p:nvPr>
        </p:nvGraphicFramePr>
        <p:xfrm>
          <a:off x="2824419" y="2787191"/>
          <a:ext cx="3495161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85800" imgH="177480" progId="Equation.DSMT4">
                  <p:embed/>
                </p:oleObj>
              </mc:Choice>
              <mc:Fallback>
                <p:oleObj name="Equation" r:id="rId5" imgW="685800" imgH="17748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3C7338B3-8421-4CD8-8F30-FE2DD5C8EA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24419" y="2787191"/>
                        <a:ext cx="3495161" cy="906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4561061-01C3-42DB-9ACF-302EBCB645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3933712"/>
              </p:ext>
            </p:extLst>
          </p:nvPr>
        </p:nvGraphicFramePr>
        <p:xfrm>
          <a:off x="4571999" y="1071004"/>
          <a:ext cx="2025650" cy="133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96880" imgH="393480" progId="Equation.DSMT4">
                  <p:embed/>
                </p:oleObj>
              </mc:Choice>
              <mc:Fallback>
                <p:oleObj name="Equation" r:id="rId7" imgW="596880" imgH="39348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34561061-01C3-42DB-9ACF-302EBCB645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71999" y="1071004"/>
                        <a:ext cx="2025650" cy="1335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ight Brace 4">
            <a:extLst>
              <a:ext uri="{FF2B5EF4-FFF2-40B4-BE49-F238E27FC236}">
                <a16:creationId xmlns:a16="http://schemas.microsoft.com/office/drawing/2014/main" id="{B58D61E4-037A-4B83-9764-154294FAB58A}"/>
              </a:ext>
            </a:extLst>
          </p:cNvPr>
          <p:cNvSpPr/>
          <p:nvPr/>
        </p:nvSpPr>
        <p:spPr>
          <a:xfrm>
            <a:off x="3462958" y="988076"/>
            <a:ext cx="829469" cy="1418015"/>
          </a:xfrm>
          <a:prstGeom prst="rightBrace">
            <a:avLst>
              <a:gd name="adj1" fmla="val 8333"/>
              <a:gd name="adj2" fmla="val 51935"/>
            </a:avLst>
          </a:prstGeom>
          <a:ln w="412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7EA656AA-80CB-411C-8908-767C066E21E5}"/>
                  </a:ext>
                </a:extLst>
              </p14:cNvPr>
              <p14:cNvContentPartPr/>
              <p14:nvPr/>
            </p14:nvContentPartPr>
            <p14:xfrm>
              <a:off x="1395870" y="6422850"/>
              <a:ext cx="432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7EA656AA-80CB-411C-8908-767C066E21E5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387230" y="6414210"/>
                <a:ext cx="21960" cy="1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C5BAD938-B398-4FAF-96FF-9ABEDDB537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29407"/>
            <a:ext cx="6454775" cy="5842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00FF"/>
                </a:solidFill>
              </a:rPr>
              <a:t>Ejercicio 1: Gas Ideal</a:t>
            </a:r>
          </a:p>
        </p:txBody>
      </p:sp>
      <p:grpSp>
        <p:nvGrpSpPr>
          <p:cNvPr id="32771" name="Group 8">
            <a:extLst>
              <a:ext uri="{FF2B5EF4-FFF2-40B4-BE49-F238E27FC236}">
                <a16:creationId xmlns:a16="http://schemas.microsoft.com/office/drawing/2014/main" id="{B9E50F6F-97BC-4B67-96FD-73C3C57C0F1E}"/>
              </a:ext>
            </a:extLst>
          </p:cNvPr>
          <p:cNvGrpSpPr>
            <a:grpSpLocks/>
          </p:cNvGrpSpPr>
          <p:nvPr/>
        </p:nvGrpSpPr>
        <p:grpSpPr bwMode="auto">
          <a:xfrm>
            <a:off x="1345417" y="1809155"/>
            <a:ext cx="5394325" cy="685800"/>
            <a:chOff x="768" y="864"/>
            <a:chExt cx="3398" cy="432"/>
          </a:xfrm>
        </p:grpSpPr>
        <p:sp>
          <p:nvSpPr>
            <p:cNvPr id="32775" name="Text Box 4">
              <a:extLst>
                <a:ext uri="{FF2B5EF4-FFF2-40B4-BE49-F238E27FC236}">
                  <a16:creationId xmlns:a16="http://schemas.microsoft.com/office/drawing/2014/main" id="{2032AEAE-FF44-4244-8FAC-1661FC5380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" y="1008"/>
              <a:ext cx="91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CaCO</a:t>
              </a:r>
              <a:r>
                <a:rPr lang="en-US" altLang="en-US" sz="2400" baseline="-25000">
                  <a:latin typeface="Times New Roman" panose="02020603050405020304" pitchFamily="18" charset="0"/>
                </a:rPr>
                <a:t>3</a:t>
              </a:r>
              <a:r>
                <a:rPr lang="en-US" altLang="en-US" sz="2400">
                  <a:latin typeface="Times New Roman" panose="02020603050405020304" pitchFamily="18" charset="0"/>
                </a:rPr>
                <a:t>(s) </a:t>
              </a:r>
            </a:p>
          </p:txBody>
        </p:sp>
        <p:sp>
          <p:nvSpPr>
            <p:cNvPr id="32776" name="Line 5">
              <a:extLst>
                <a:ext uri="{FF2B5EF4-FFF2-40B4-BE49-F238E27FC236}">
                  <a16:creationId xmlns:a16="http://schemas.microsoft.com/office/drawing/2014/main" id="{6B0054C5-2D75-4034-A3CB-90140B10CC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1152"/>
              <a:ext cx="816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PR"/>
            </a:p>
          </p:txBody>
        </p:sp>
        <p:sp>
          <p:nvSpPr>
            <p:cNvPr id="32777" name="Text Box 6">
              <a:extLst>
                <a:ext uri="{FF2B5EF4-FFF2-40B4-BE49-F238E27FC236}">
                  <a16:creationId xmlns:a16="http://schemas.microsoft.com/office/drawing/2014/main" id="{ACDD55C1-68A1-44E2-8C94-E82CA863AA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864"/>
              <a:ext cx="49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</a:rPr>
                <a:t>calor</a:t>
              </a:r>
            </a:p>
          </p:txBody>
        </p:sp>
        <p:sp>
          <p:nvSpPr>
            <p:cNvPr id="32778" name="Text Box 7">
              <a:extLst>
                <a:ext uri="{FF2B5EF4-FFF2-40B4-BE49-F238E27FC236}">
                  <a16:creationId xmlns:a16="http://schemas.microsoft.com/office/drawing/2014/main" id="{ACCD3A33-6B62-444C-B184-F4A4560B2A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6" y="1008"/>
              <a:ext cx="14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CaO(s) + CO</a:t>
              </a:r>
              <a:r>
                <a:rPr lang="en-US" altLang="en-US" sz="2400" baseline="-25000">
                  <a:latin typeface="Times New Roman" panose="02020603050405020304" pitchFamily="18" charset="0"/>
                </a:rPr>
                <a:t>2</a:t>
              </a:r>
              <a:r>
                <a:rPr lang="en-US" altLang="en-US" sz="2400">
                  <a:latin typeface="Times New Roman" panose="02020603050405020304" pitchFamily="18" charset="0"/>
                </a:rPr>
                <a:t>(g)</a:t>
              </a:r>
            </a:p>
          </p:txBody>
        </p:sp>
      </p:grpSp>
      <p:sp>
        <p:nvSpPr>
          <p:cNvPr id="32772" name="Text Box 9">
            <a:extLst>
              <a:ext uri="{FF2B5EF4-FFF2-40B4-BE49-F238E27FC236}">
                <a16:creationId xmlns:a16="http://schemas.microsoft.com/office/drawing/2014/main" id="{6B439C9F-5F56-43BA-9C9A-3F21EF4A1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85825"/>
            <a:ext cx="85344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Una </a:t>
            </a:r>
            <a:r>
              <a:rPr lang="en-US" altLang="en-US" sz="1800" dirty="0" err="1">
                <a:latin typeface="Times New Roman" panose="02020603050405020304" pitchFamily="18" charset="0"/>
              </a:rPr>
              <a:t>muestra</a:t>
            </a:r>
            <a:r>
              <a:rPr lang="en-US" altLang="en-US" sz="1800" dirty="0">
                <a:latin typeface="Times New Roman" panose="02020603050405020304" pitchFamily="18" charset="0"/>
              </a:rPr>
              <a:t> de CaCO</a:t>
            </a:r>
            <a:r>
              <a:rPr lang="en-US" altLang="en-US" sz="1800" baseline="-25000" dirty="0">
                <a:latin typeface="Times New Roman" panose="02020603050405020304" pitchFamily="18" charset="0"/>
              </a:rPr>
              <a:t>3</a:t>
            </a:r>
            <a:r>
              <a:rPr lang="en-US" altLang="en-US" sz="1800" dirty="0">
                <a:latin typeface="Times New Roman" panose="02020603050405020304" pitchFamily="18" charset="0"/>
              </a:rPr>
              <a:t> se </a:t>
            </a:r>
            <a:r>
              <a:rPr lang="en-US" altLang="en-US" sz="1800" dirty="0" err="1">
                <a:latin typeface="Times New Roman" panose="02020603050405020304" pitchFamily="18" charset="0"/>
              </a:rPr>
              <a:t>descompone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Times New Roman" panose="02020603050405020304" pitchFamily="18" charset="0"/>
              </a:rPr>
              <a:t>termalmente</a:t>
            </a:r>
            <a:r>
              <a:rPr lang="en-US" altLang="en-US" sz="1800" dirty="0">
                <a:latin typeface="Times New Roman" panose="02020603050405020304" pitchFamily="18" charset="0"/>
              </a:rPr>
              <a:t>. El </a:t>
            </a:r>
            <a:r>
              <a:rPr lang="en-US" altLang="en-US" sz="1800" dirty="0" err="1">
                <a:latin typeface="Times New Roman" panose="02020603050405020304" pitchFamily="18" charset="0"/>
              </a:rPr>
              <a:t>producto</a:t>
            </a:r>
            <a:r>
              <a:rPr lang="en-US" altLang="en-US" sz="1800" dirty="0">
                <a:latin typeface="Times New Roman" panose="02020603050405020304" pitchFamily="18" charset="0"/>
              </a:rPr>
              <a:t> CO</a:t>
            </a:r>
            <a:r>
              <a:rPr lang="en-US" altLang="en-US" sz="1800" baseline="-25000" dirty="0">
                <a:latin typeface="Times New Roman" panose="02020603050405020304" pitchFamily="18" charset="0"/>
              </a:rPr>
              <a:t>2</a:t>
            </a:r>
            <a:r>
              <a:rPr lang="en-US" altLang="en-US" sz="1800" dirty="0">
                <a:latin typeface="Times New Roman" panose="02020603050405020304" pitchFamily="18" charset="0"/>
              </a:rPr>
              <a:t> se </a:t>
            </a:r>
            <a:r>
              <a:rPr lang="en-US" altLang="en-US" sz="1800" dirty="0" err="1">
                <a:latin typeface="Times New Roman" panose="02020603050405020304" pitchFamily="18" charset="0"/>
              </a:rPr>
              <a:t>colecta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Times New Roman" panose="02020603050405020304" pitchFamily="18" charset="0"/>
              </a:rPr>
              <a:t>en</a:t>
            </a:r>
            <a:r>
              <a:rPr lang="en-US" altLang="en-US" sz="1800" dirty="0">
                <a:latin typeface="Times New Roman" panose="02020603050405020304" pitchFamily="18" charset="0"/>
              </a:rPr>
              <a:t> un </a:t>
            </a:r>
            <a:r>
              <a:rPr lang="en-US" altLang="en-US" sz="1800" dirty="0" err="1">
                <a:latin typeface="Times New Roman" panose="02020603050405020304" pitchFamily="18" charset="0"/>
              </a:rPr>
              <a:t>matraz</a:t>
            </a:r>
            <a:r>
              <a:rPr lang="en-US" altLang="en-US" sz="1800" dirty="0">
                <a:latin typeface="Times New Roman" panose="02020603050405020304" pitchFamily="18" charset="0"/>
              </a:rPr>
              <a:t> de 250 </a:t>
            </a:r>
            <a:r>
              <a:rPr lang="en-US" altLang="en-US" sz="1800" dirty="0" err="1">
                <a:latin typeface="Times New Roman" panose="02020603050405020304" pitchFamily="18" charset="0"/>
              </a:rPr>
              <a:t>mL.</a:t>
            </a:r>
            <a:r>
              <a:rPr lang="en-US" altLang="en-US" sz="1800" dirty="0">
                <a:latin typeface="Times New Roman" panose="02020603050405020304" pitchFamily="18" charset="0"/>
              </a:rPr>
              <a:t> La </a:t>
            </a:r>
            <a:r>
              <a:rPr lang="en-US" altLang="en-US" sz="1800" dirty="0" err="1">
                <a:latin typeface="Times New Roman" panose="02020603050405020304" pitchFamily="18" charset="0"/>
              </a:rPr>
              <a:t>presi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n-US" altLang="en-US" sz="1800" dirty="0" err="1">
                <a:latin typeface="Times New Roman" panose="02020603050405020304" pitchFamily="18" charset="0"/>
              </a:rPr>
              <a:t>n</a:t>
            </a:r>
            <a:r>
              <a:rPr lang="en-US" altLang="en-US" sz="1800" dirty="0">
                <a:latin typeface="Times New Roman" panose="02020603050405020304" pitchFamily="18" charset="0"/>
              </a:rPr>
              <a:t> del gas al </a:t>
            </a:r>
            <a:r>
              <a:rPr lang="en-US" altLang="en-US" sz="1800" dirty="0" err="1">
                <a:latin typeface="Times New Roman" panose="02020603050405020304" pitchFamily="18" charset="0"/>
              </a:rPr>
              <a:t>terminar</a:t>
            </a:r>
            <a:r>
              <a:rPr lang="en-US" altLang="en-US" sz="1800" dirty="0">
                <a:latin typeface="Times New Roman" panose="02020603050405020304" pitchFamily="18" charset="0"/>
              </a:rPr>
              <a:t> la </a:t>
            </a:r>
            <a:r>
              <a:rPr lang="en-US" altLang="en-US" sz="1800" dirty="0" err="1">
                <a:latin typeface="Times New Roman" panose="02020603050405020304" pitchFamily="18" charset="0"/>
              </a:rPr>
              <a:t>reacci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n-US" altLang="en-US" sz="1800" dirty="0" err="1">
                <a:latin typeface="Times New Roman" panose="02020603050405020304" pitchFamily="18" charset="0"/>
              </a:rPr>
              <a:t>n</a:t>
            </a:r>
            <a:r>
              <a:rPr lang="en-US" altLang="en-US" sz="1800" dirty="0">
                <a:latin typeface="Times New Roman" panose="02020603050405020304" pitchFamily="18" charset="0"/>
              </a:rPr>
              <a:t> es de 1.3 atm a una </a:t>
            </a:r>
            <a:r>
              <a:rPr lang="en-US" altLang="en-US" sz="1800" dirty="0" err="1">
                <a:latin typeface="Times New Roman" panose="02020603050405020304" pitchFamily="18" charset="0"/>
              </a:rPr>
              <a:t>temperatura</a:t>
            </a:r>
            <a:r>
              <a:rPr lang="en-US" altLang="en-US" sz="1800" dirty="0">
                <a:latin typeface="Times New Roman" panose="02020603050405020304" pitchFamily="18" charset="0"/>
              </a:rPr>
              <a:t> de 31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en-US" altLang="en-US" sz="1800" dirty="0">
                <a:latin typeface="Times New Roman" panose="02020603050405020304" pitchFamily="18" charset="0"/>
              </a:rPr>
              <a:t>C. Determine los moles de CO</a:t>
            </a:r>
            <a:r>
              <a:rPr lang="en-US" altLang="en-US" sz="1800" baseline="-25000" dirty="0">
                <a:latin typeface="Times New Roman" panose="02020603050405020304" pitchFamily="18" charset="0"/>
              </a:rPr>
              <a:t>2</a:t>
            </a:r>
            <a:r>
              <a:rPr lang="en-US" altLang="en-US" sz="1800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29706" name="Text Box 10">
            <a:extLst>
              <a:ext uri="{FF2B5EF4-FFF2-40B4-BE49-F238E27FC236}">
                <a16:creationId xmlns:a16="http://schemas.microsoft.com/office/drawing/2014/main" id="{E2E5C5B0-4F10-491A-95A6-E565683118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757" y="2635835"/>
            <a:ext cx="5940985" cy="83099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Datos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</a:rPr>
              <a:t>:</a:t>
            </a:r>
          </a:p>
          <a:p>
            <a:pPr eaLnBrk="1" hangingPunct="1">
              <a:defRPr/>
            </a:pPr>
            <a:r>
              <a:rPr lang="en-US" sz="2400" dirty="0">
                <a:solidFill>
                  <a:srgbClr val="00B050"/>
                </a:solidFill>
                <a:latin typeface="Times New Roman" pitchFamily="18" charset="0"/>
              </a:rPr>
              <a:t>P = 1.3 atm    T = 31 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°C = 304K    V = 250 mL</a:t>
            </a:r>
            <a:endParaRPr lang="en-US" sz="2400" dirty="0">
              <a:solidFill>
                <a:srgbClr val="00B050"/>
              </a:solidFill>
              <a:latin typeface="Times New Roman" pitchFamily="18" charset="0"/>
            </a:endParaRPr>
          </a:p>
        </p:txBody>
      </p:sp>
      <p:graphicFrame>
        <p:nvGraphicFramePr>
          <p:cNvPr id="29707" name="Object 11">
            <a:extLst>
              <a:ext uri="{FF2B5EF4-FFF2-40B4-BE49-F238E27FC236}">
                <a16:creationId xmlns:a16="http://schemas.microsoft.com/office/drawing/2014/main" id="{C604B2D7-D7F2-4997-9411-0897BEB4E7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0941832"/>
              </p:ext>
            </p:extLst>
          </p:nvPr>
        </p:nvGraphicFramePr>
        <p:xfrm>
          <a:off x="794275" y="4648200"/>
          <a:ext cx="7162800" cy="110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946400" imgH="457200" progId="Equation.3">
                  <p:embed/>
                </p:oleObj>
              </mc:Choice>
              <mc:Fallback>
                <p:oleObj name="Equation" r:id="rId3" imgW="2946400" imgH="457200" progId="Equation.3">
                  <p:embed/>
                  <p:pic>
                    <p:nvPicPr>
                      <p:cNvPr id="29707" name="Object 11">
                        <a:extLst>
                          <a:ext uri="{FF2B5EF4-FFF2-40B4-BE49-F238E27FC236}">
                            <a16:creationId xmlns:a16="http://schemas.microsoft.com/office/drawing/2014/main" id="{C604B2D7-D7F2-4997-9411-0897BEB4E7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4275" y="4648200"/>
                        <a:ext cx="7162800" cy="1109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E2ED95A1-CDD2-493E-E9A5-79E09F85CF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7953812"/>
              </p:ext>
            </p:extLst>
          </p:nvPr>
        </p:nvGraphicFramePr>
        <p:xfrm>
          <a:off x="2590800" y="3595602"/>
          <a:ext cx="2890587" cy="7495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496141" imgH="907059" progId="Equation.DSMT4">
                  <p:embed/>
                </p:oleObj>
              </mc:Choice>
              <mc:Fallback>
                <p:oleObj name="Equation" r:id="rId5" imgW="3496141" imgH="907059" progId="Equation.DSMT4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E2ED95A1-CDD2-493E-E9A5-79E09F85CF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90800" y="3595602"/>
                        <a:ext cx="2890587" cy="7495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FC6594C8-4567-43FA-876D-030D195B27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513" y="259066"/>
            <a:ext cx="8229600" cy="3889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200" dirty="0" err="1">
                <a:solidFill>
                  <a:srgbClr val="0000FF"/>
                </a:solidFill>
              </a:rPr>
              <a:t>Ejercicio</a:t>
            </a:r>
            <a:r>
              <a:rPr lang="en-US" altLang="en-US" sz="3200" dirty="0">
                <a:solidFill>
                  <a:srgbClr val="0000FF"/>
                </a:solidFill>
              </a:rPr>
              <a:t> 2: Gas ideal</a:t>
            </a:r>
          </a:p>
        </p:txBody>
      </p:sp>
      <p:sp>
        <p:nvSpPr>
          <p:cNvPr id="33795" name="Text Box 3">
            <a:extLst>
              <a:ext uri="{FF2B5EF4-FFF2-40B4-BE49-F238E27FC236}">
                <a16:creationId xmlns:a16="http://schemas.microsoft.com/office/drawing/2014/main" id="{565B85DB-34F5-461C-AE77-3B77C999E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702608"/>
            <a:ext cx="8610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La </a:t>
            </a:r>
            <a:r>
              <a:rPr lang="en-US" altLang="en-US" sz="1800" dirty="0" err="1">
                <a:latin typeface="Times New Roman" panose="02020603050405020304" pitchFamily="18" charset="0"/>
              </a:rPr>
              <a:t>presi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n-US" altLang="en-US" sz="1800" dirty="0" err="1">
                <a:latin typeface="Times New Roman" panose="02020603050405020304" pitchFamily="18" charset="0"/>
              </a:rPr>
              <a:t>n</a:t>
            </a:r>
            <a:r>
              <a:rPr lang="en-US" altLang="en-US" sz="1800" dirty="0">
                <a:latin typeface="Times New Roman" panose="02020603050405020304" pitchFamily="18" charset="0"/>
              </a:rPr>
              <a:t> de un </a:t>
            </a:r>
            <a:r>
              <a:rPr lang="en-US" altLang="en-US" sz="1800" dirty="0" err="1">
                <a:latin typeface="Times New Roman" panose="02020603050405020304" pitchFamily="18" charset="0"/>
              </a:rPr>
              <a:t>envase</a:t>
            </a:r>
            <a:r>
              <a:rPr lang="en-US" altLang="en-US" sz="1800" dirty="0">
                <a:latin typeface="Times New Roman" panose="02020603050405020304" pitchFamily="18" charset="0"/>
              </a:rPr>
              <a:t> de aerosol es de 1.5 atm a 25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°C. Determine la 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presión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envase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calienta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450 °C.</a:t>
            </a:r>
            <a:endParaRPr lang="en-US" altLang="en-US" sz="1800" dirty="0">
              <a:latin typeface="Times New Roman" panose="02020603050405020304" pitchFamily="18" charset="0"/>
            </a:endParaRPr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4536A596-8A67-40B2-86D3-28FDB601F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1186942"/>
            <a:ext cx="1506759" cy="46166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</a:rPr>
              <a:t>PV = </a:t>
            </a:r>
            <a:r>
              <a:rPr lang="en-US" sz="2400" b="1" dirty="0" err="1">
                <a:solidFill>
                  <a:srgbClr val="0000FF"/>
                </a:solidFill>
                <a:latin typeface="Times New Roman" pitchFamily="18" charset="0"/>
              </a:rPr>
              <a:t>nRT</a:t>
            </a:r>
            <a:endParaRPr lang="en-US" sz="24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33797" name="Text Box 5">
            <a:extLst>
              <a:ext uri="{FF2B5EF4-FFF2-40B4-BE49-F238E27FC236}">
                <a16:creationId xmlns:a16="http://schemas.microsoft.com/office/drawing/2014/main" id="{ED784BE9-2E12-42C0-A3F0-CB4920E49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5161" y="3665917"/>
            <a:ext cx="4451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Datos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</a:rPr>
              <a:t>: n=</a:t>
            </a:r>
            <a:r>
              <a:rPr lang="en-US" altLang="en-US" sz="24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constante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</a:rPr>
              <a:t>   V = </a:t>
            </a:r>
            <a:r>
              <a:rPr lang="en-US" altLang="en-US" sz="24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constante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31751" name="Object 7">
            <a:extLst>
              <a:ext uri="{FF2B5EF4-FFF2-40B4-BE49-F238E27FC236}">
                <a16:creationId xmlns:a16="http://schemas.microsoft.com/office/drawing/2014/main" id="{A5816834-AA43-42B3-B54D-7C329D51E3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8277713"/>
              </p:ext>
            </p:extLst>
          </p:nvPr>
        </p:nvGraphicFramePr>
        <p:xfrm>
          <a:off x="2048779" y="4419600"/>
          <a:ext cx="4724400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49500" imgH="457200" progId="Equation.3">
                  <p:embed/>
                </p:oleObj>
              </mc:Choice>
              <mc:Fallback>
                <p:oleObj name="Equation" r:id="rId3" imgW="2349500" imgH="457200" progId="Equation.3">
                  <p:embed/>
                  <p:pic>
                    <p:nvPicPr>
                      <p:cNvPr id="31751" name="Object 7">
                        <a:extLst>
                          <a:ext uri="{FF2B5EF4-FFF2-40B4-BE49-F238E27FC236}">
                            <a16:creationId xmlns:a16="http://schemas.microsoft.com/office/drawing/2014/main" id="{A5816834-AA43-42B3-B54D-7C329D51E32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8779" y="4419600"/>
                        <a:ext cx="4724400" cy="91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DB296A78-FD21-26D2-EC48-DB848D569E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1370872"/>
              </p:ext>
            </p:extLst>
          </p:nvPr>
        </p:nvGraphicFramePr>
        <p:xfrm>
          <a:off x="2590800" y="2264753"/>
          <a:ext cx="2918741" cy="13499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15920" imgH="469800" progId="Equation.DSMT4">
                  <p:embed/>
                </p:oleObj>
              </mc:Choice>
              <mc:Fallback>
                <p:oleObj name="Equation" r:id="rId5" imgW="1015920" imgH="46980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DB296A78-FD21-26D2-EC48-DB848D569E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90800" y="2264753"/>
                        <a:ext cx="2918741" cy="13499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4B63800-6488-3845-922F-9BC258AE46F6}"/>
              </a:ext>
            </a:extLst>
          </p:cNvPr>
          <p:cNvSpPr txBox="1"/>
          <p:nvPr/>
        </p:nvSpPr>
        <p:spPr>
          <a:xfrm>
            <a:off x="1133254" y="1833273"/>
            <a:ext cx="6800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dirty="0"/>
              <a:t>Para un gas que solo cambia su condición de P, V, n, y/o T se tiene que: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1B8E2FC3-B59C-49DB-A56B-04B9B277E4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4967" y="422274"/>
            <a:ext cx="8229600" cy="582613"/>
          </a:xfrm>
        </p:spPr>
        <p:txBody>
          <a:bodyPr/>
          <a:lstStyle/>
          <a:p>
            <a:pPr eaLnBrk="1" hangingPunct="1"/>
            <a:r>
              <a:rPr lang="en-US" altLang="en-US" sz="3200" dirty="0" err="1">
                <a:solidFill>
                  <a:srgbClr val="0000FF"/>
                </a:solidFill>
              </a:rPr>
              <a:t>Ejercicio</a:t>
            </a:r>
            <a:r>
              <a:rPr lang="en-US" altLang="en-US" sz="3200" dirty="0">
                <a:solidFill>
                  <a:srgbClr val="0000FF"/>
                </a:solidFill>
              </a:rPr>
              <a:t> 3: Gas ideal</a:t>
            </a:r>
          </a:p>
        </p:txBody>
      </p:sp>
      <p:sp>
        <p:nvSpPr>
          <p:cNvPr id="34819" name="Text Box 3">
            <a:extLst>
              <a:ext uri="{FF2B5EF4-FFF2-40B4-BE49-F238E27FC236}">
                <a16:creationId xmlns:a16="http://schemas.microsoft.com/office/drawing/2014/main" id="{4B5C3702-B68C-4C52-8ABC-639ACAEEC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367" y="907256"/>
            <a:ext cx="84216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s-PR" altLang="en-US" sz="1800" dirty="0">
                <a:latin typeface="Times New Roman" panose="02020603050405020304" pitchFamily="18" charset="0"/>
              </a:rPr>
              <a:t>Un globo con volumen de 6.0 L al nivel del mar a 22</a:t>
            </a:r>
            <a:r>
              <a:rPr lang="es-PR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°C </a:t>
            </a:r>
            <a:r>
              <a:rPr lang="es-PR" altLang="en-US" sz="1800" dirty="0">
                <a:latin typeface="Times New Roman" panose="02020603050405020304" pitchFamily="18" charset="0"/>
              </a:rPr>
              <a:t>se eleva hasta que la presi</a:t>
            </a:r>
            <a:r>
              <a:rPr lang="es-PR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s-PR" altLang="en-US" sz="1800" dirty="0">
                <a:latin typeface="Times New Roman" panose="02020603050405020304" pitchFamily="18" charset="0"/>
              </a:rPr>
              <a:t>n es de 0.45 atm y la temperatura es</a:t>
            </a:r>
            <a:r>
              <a:rPr lang="es-PR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-21°C. Determine el volumen del globo a esta altura.</a:t>
            </a:r>
            <a:endParaRPr lang="es-PR" altLang="en-US" sz="18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33121" name="Group 353">
            <a:extLst>
              <a:ext uri="{FF2B5EF4-FFF2-40B4-BE49-F238E27FC236}">
                <a16:creationId xmlns:a16="http://schemas.microsoft.com/office/drawing/2014/main" id="{14E1AC42-E1C5-42AE-B56B-E55FBDE49E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338844"/>
              </p:ext>
            </p:extLst>
          </p:nvPr>
        </p:nvGraphicFramePr>
        <p:xfrm>
          <a:off x="838200" y="1656222"/>
          <a:ext cx="4495800" cy="1249397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1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Estado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marT="45699" marB="45699"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P (atm)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marT="45699" marB="45699"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V(L)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marT="45699" marB="45699"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T(K)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marT="45699" marB="45699"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1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Inicial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9" marB="45699"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1.0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9" marB="45699"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6.0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9" marB="45699"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295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9" marB="45699"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0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Final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9" marB="45699"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0.45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9" marB="45699"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?</a:t>
                      </a:r>
                      <a:endParaRPr kumimoji="0" lang="en-US" sz="20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9" marB="45699"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252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9" marB="45699"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4842" name="Text Box 70">
            <a:extLst>
              <a:ext uri="{FF2B5EF4-FFF2-40B4-BE49-F238E27FC236}">
                <a16:creationId xmlns:a16="http://schemas.microsoft.com/office/drawing/2014/main" id="{3C48C6B3-8B2A-4572-94C8-FEF84DD86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012" y="1888375"/>
            <a:ext cx="2068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E0030"/>
                </a:solidFill>
                <a:latin typeface="Times New Roman" panose="02020603050405020304" pitchFamily="18" charset="0"/>
              </a:rPr>
              <a:t>n=</a:t>
            </a:r>
            <a:r>
              <a:rPr lang="en-US" altLang="en-US" sz="2400" b="1" dirty="0" err="1">
                <a:solidFill>
                  <a:srgbClr val="FE0030"/>
                </a:solidFill>
                <a:latin typeface="Times New Roman" panose="02020603050405020304" pitchFamily="18" charset="0"/>
              </a:rPr>
              <a:t>constante</a:t>
            </a:r>
            <a:r>
              <a:rPr lang="en-US" altLang="en-US" sz="2400" b="1" dirty="0">
                <a:solidFill>
                  <a:srgbClr val="FE0030"/>
                </a:solidFill>
                <a:latin typeface="Times New Roman" panose="02020603050405020304" pitchFamily="18" charset="0"/>
              </a:rPr>
              <a:t>!!!</a:t>
            </a:r>
          </a:p>
        </p:txBody>
      </p:sp>
      <p:graphicFrame>
        <p:nvGraphicFramePr>
          <p:cNvPr id="32839" name="Object 71">
            <a:extLst>
              <a:ext uri="{FF2B5EF4-FFF2-40B4-BE49-F238E27FC236}">
                <a16:creationId xmlns:a16="http://schemas.microsoft.com/office/drawing/2014/main" id="{51FC521A-D658-4CF3-ADA0-F42DB8B54D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0385201"/>
              </p:ext>
            </p:extLst>
          </p:nvPr>
        </p:nvGraphicFramePr>
        <p:xfrm>
          <a:off x="874059" y="3124200"/>
          <a:ext cx="6586538" cy="312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30240" imgH="1295280" progId="Equation.DSMT4">
                  <p:embed/>
                </p:oleObj>
              </mc:Choice>
              <mc:Fallback>
                <p:oleObj name="Equation" r:id="rId3" imgW="2730240" imgH="1295280" progId="Equation.DSMT4">
                  <p:embed/>
                  <p:pic>
                    <p:nvPicPr>
                      <p:cNvPr id="32839" name="Object 71">
                        <a:extLst>
                          <a:ext uri="{FF2B5EF4-FFF2-40B4-BE49-F238E27FC236}">
                            <a16:creationId xmlns:a16="http://schemas.microsoft.com/office/drawing/2014/main" id="{51FC521A-D658-4CF3-ADA0-F42DB8B54D0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4059" y="3124200"/>
                        <a:ext cx="6586538" cy="312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6972D1C3-73A4-46BF-96C7-6A116B252610}"/>
                  </a:ext>
                </a:extLst>
              </p14:cNvPr>
              <p14:cNvContentPartPr/>
              <p14:nvPr/>
            </p14:nvContentPartPr>
            <p14:xfrm>
              <a:off x="7778255" y="1830457"/>
              <a:ext cx="23040" cy="198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6972D1C3-73A4-46BF-96C7-6A116B25261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769255" y="1821817"/>
                <a:ext cx="4068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2844" name="Ink 32843">
                <a:extLst>
                  <a:ext uri="{FF2B5EF4-FFF2-40B4-BE49-F238E27FC236}">
                    <a16:creationId xmlns:a16="http://schemas.microsoft.com/office/drawing/2014/main" id="{16555ED3-DCE3-497F-AD64-0F7E16100AF4}"/>
                  </a:ext>
                </a:extLst>
              </p14:cNvPr>
              <p14:cNvContentPartPr/>
              <p14:nvPr/>
            </p14:nvContentPartPr>
            <p14:xfrm>
              <a:off x="2487695" y="4729537"/>
              <a:ext cx="360" cy="5040"/>
            </p14:xfrm>
          </p:contentPart>
        </mc:Choice>
        <mc:Fallback xmlns="">
          <p:pic>
            <p:nvPicPr>
              <p:cNvPr id="32844" name="Ink 32843">
                <a:extLst>
                  <a:ext uri="{FF2B5EF4-FFF2-40B4-BE49-F238E27FC236}">
                    <a16:creationId xmlns:a16="http://schemas.microsoft.com/office/drawing/2014/main" id="{16555ED3-DCE3-497F-AD64-0F7E16100AF4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2478695" y="4720897"/>
                <a:ext cx="18000" cy="2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32845" name="Ink 32844">
                <a:extLst>
                  <a:ext uri="{FF2B5EF4-FFF2-40B4-BE49-F238E27FC236}">
                    <a16:creationId xmlns:a16="http://schemas.microsoft.com/office/drawing/2014/main" id="{7C145F9F-201C-46A3-8D2E-88AE04037A4E}"/>
                  </a:ext>
                </a:extLst>
              </p14:cNvPr>
              <p14:cNvContentPartPr/>
              <p14:nvPr/>
            </p14:nvContentPartPr>
            <p14:xfrm>
              <a:off x="2137415" y="6015817"/>
              <a:ext cx="43920" cy="12960"/>
            </p14:xfrm>
          </p:contentPart>
        </mc:Choice>
        <mc:Fallback xmlns="">
          <p:pic>
            <p:nvPicPr>
              <p:cNvPr id="32845" name="Ink 32844">
                <a:extLst>
                  <a:ext uri="{FF2B5EF4-FFF2-40B4-BE49-F238E27FC236}">
                    <a16:creationId xmlns:a16="http://schemas.microsoft.com/office/drawing/2014/main" id="{7C145F9F-201C-46A3-8D2E-88AE04037A4E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2128415" y="6006817"/>
                <a:ext cx="61560" cy="30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ECE5B201-3249-4A14-94CD-26E0131236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59002"/>
            <a:ext cx="8229600" cy="5191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200" dirty="0" err="1">
                <a:solidFill>
                  <a:srgbClr val="0000FF"/>
                </a:solidFill>
              </a:rPr>
              <a:t>Otras</a:t>
            </a:r>
            <a:r>
              <a:rPr lang="en-US" altLang="en-US" sz="3200" dirty="0">
                <a:solidFill>
                  <a:srgbClr val="0000FF"/>
                </a:solidFill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</a:rPr>
              <a:t>aplicaciones</a:t>
            </a:r>
            <a:r>
              <a:rPr lang="en-US" altLang="en-US" sz="3200" dirty="0">
                <a:solidFill>
                  <a:srgbClr val="0000FF"/>
                </a:solidFill>
              </a:rPr>
              <a:t> de </a:t>
            </a:r>
            <a:r>
              <a:rPr lang="en-US" altLang="en-US" sz="3200" dirty="0" err="1">
                <a:solidFill>
                  <a:srgbClr val="0000FF"/>
                </a:solidFill>
              </a:rPr>
              <a:t>ecuaci</a:t>
            </a:r>
            <a:r>
              <a:rPr lang="en-US" altLang="en-US" sz="32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ó</a:t>
            </a:r>
            <a:r>
              <a:rPr lang="en-US" altLang="en-US" sz="3200" dirty="0" err="1">
                <a:solidFill>
                  <a:srgbClr val="0000FF"/>
                </a:solidFill>
              </a:rPr>
              <a:t>n</a:t>
            </a:r>
            <a:r>
              <a:rPr lang="en-US" altLang="en-US" sz="3200" dirty="0">
                <a:solidFill>
                  <a:srgbClr val="0000FF"/>
                </a:solidFill>
              </a:rPr>
              <a:t> gas ideal</a:t>
            </a:r>
          </a:p>
        </p:txBody>
      </p:sp>
      <p:sp>
        <p:nvSpPr>
          <p:cNvPr id="35843" name="Text Box 3">
            <a:extLst>
              <a:ext uri="{FF2B5EF4-FFF2-40B4-BE49-F238E27FC236}">
                <a16:creationId xmlns:a16="http://schemas.microsoft.com/office/drawing/2014/main" id="{C43DB6C7-41E4-4BAF-9102-DD202080A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025" y="1076445"/>
            <a:ext cx="558037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 err="1">
                <a:latin typeface="Times New Roman" panose="02020603050405020304" pitchFamily="18" charset="0"/>
              </a:rPr>
              <a:t>Determinaci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n-US" altLang="en-US" sz="2400" dirty="0" err="1">
                <a:latin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</a:rPr>
              <a:t> de masa molar de un gas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en-US" sz="24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en-US" sz="24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en-US" sz="24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en-US" sz="24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 err="1">
                <a:latin typeface="Times New Roman" panose="02020603050405020304" pitchFamily="18" charset="0"/>
              </a:rPr>
              <a:t>Determinaci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n-US" altLang="en-US" sz="2400" dirty="0" err="1">
                <a:latin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</a:rPr>
              <a:t> de </a:t>
            </a:r>
            <a:r>
              <a:rPr lang="en-US" altLang="en-US" sz="2400" dirty="0" err="1">
                <a:latin typeface="Times New Roman" panose="02020603050405020304" pitchFamily="18" charset="0"/>
              </a:rPr>
              <a:t>densidad</a:t>
            </a:r>
            <a:r>
              <a:rPr lang="en-US" altLang="en-US" sz="2400" dirty="0">
                <a:latin typeface="Times New Roman" panose="02020603050405020304" pitchFamily="18" charset="0"/>
              </a:rPr>
              <a:t> de un gas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17143E-7995-9099-7762-BF612AA9D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703507"/>
            <a:ext cx="2880360" cy="1028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C8C3D5-38C1-164F-6008-A757653E1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3498731"/>
            <a:ext cx="3076232" cy="208744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5790E22F-BFE1-4FEA-B248-D6EA70D956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24295"/>
            <a:ext cx="8229600" cy="3238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200">
                <a:solidFill>
                  <a:srgbClr val="0000FF"/>
                </a:solidFill>
              </a:rPr>
              <a:t>Ejercicio</a:t>
            </a:r>
            <a:r>
              <a:rPr lang="en-US" altLang="en-US" sz="3200" dirty="0">
                <a:solidFill>
                  <a:srgbClr val="0000FF"/>
                </a:solidFill>
              </a:rPr>
              <a:t> 1: Masa Molar gas ideal</a:t>
            </a:r>
          </a:p>
        </p:txBody>
      </p:sp>
      <p:sp>
        <p:nvSpPr>
          <p:cNvPr id="36867" name="Text Box 3">
            <a:extLst>
              <a:ext uri="{FF2B5EF4-FFF2-40B4-BE49-F238E27FC236}">
                <a16:creationId xmlns:a16="http://schemas.microsoft.com/office/drawing/2014/main" id="{50EA910A-15D8-4C96-9BC9-3EAE9A89B6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881" y="817995"/>
            <a:ext cx="7239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</a:rPr>
              <a:t>Una </a:t>
            </a:r>
            <a:r>
              <a:rPr lang="en-US" altLang="en-US" sz="2000" dirty="0" err="1">
                <a:latin typeface="Times New Roman" panose="02020603050405020304" pitchFamily="18" charset="0"/>
              </a:rPr>
              <a:t>muestra</a:t>
            </a:r>
            <a:r>
              <a:rPr lang="en-US" altLang="en-US" sz="2000" dirty="0">
                <a:latin typeface="Times New Roman" panose="02020603050405020304" pitchFamily="18" charset="0"/>
              </a:rPr>
              <a:t> de 1.27 g de un gas </a:t>
            </a:r>
            <a:r>
              <a:rPr lang="en-US" altLang="en-US" sz="2000" dirty="0" err="1">
                <a:latin typeface="Times New Roman" panose="02020603050405020304" pitchFamily="18" charset="0"/>
              </a:rPr>
              <a:t>desconocido</a:t>
            </a:r>
            <a:r>
              <a:rPr lang="en-US" altLang="en-US" sz="2000" dirty="0">
                <a:latin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</a:rPr>
              <a:t>ocupa</a:t>
            </a:r>
            <a:r>
              <a:rPr lang="en-US" altLang="en-US" sz="2000" dirty="0">
                <a:latin typeface="Times New Roman" panose="02020603050405020304" pitchFamily="18" charset="0"/>
              </a:rPr>
              <a:t> un </a:t>
            </a:r>
            <a:r>
              <a:rPr lang="en-US" altLang="en-US" sz="2000" dirty="0" err="1">
                <a:latin typeface="Times New Roman" panose="02020603050405020304" pitchFamily="18" charset="0"/>
              </a:rPr>
              <a:t>volumen</a:t>
            </a:r>
            <a:r>
              <a:rPr lang="en-US" altLang="en-US" sz="2000" dirty="0">
                <a:latin typeface="Times New Roman" panose="02020603050405020304" pitchFamily="18" charset="0"/>
              </a:rPr>
              <a:t> de 1.07 L a 25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°C y 737 mmHg. El gas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puede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ser NO o N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O.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Identifique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gas.</a:t>
            </a:r>
            <a:endParaRPr lang="en-US" altLang="en-US" sz="20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82944" name="Object 0">
            <a:extLst>
              <a:ext uri="{FF2B5EF4-FFF2-40B4-BE49-F238E27FC236}">
                <a16:creationId xmlns:a16="http://schemas.microsoft.com/office/drawing/2014/main" id="{E57FCCE2-AB27-44C1-85D6-EAC19A2A1D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6153586"/>
              </p:ext>
            </p:extLst>
          </p:nvPr>
        </p:nvGraphicFramePr>
        <p:xfrm>
          <a:off x="700881" y="1939506"/>
          <a:ext cx="73025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479800" imgH="508000" progId="Equation.3">
                  <p:embed/>
                </p:oleObj>
              </mc:Choice>
              <mc:Fallback>
                <p:oleObj name="Equation" r:id="rId3" imgW="3479800" imgH="508000" progId="Equation.3">
                  <p:embed/>
                  <p:pic>
                    <p:nvPicPr>
                      <p:cNvPr id="82944" name="Object 0">
                        <a:extLst>
                          <a:ext uri="{FF2B5EF4-FFF2-40B4-BE49-F238E27FC236}">
                            <a16:creationId xmlns:a16="http://schemas.microsoft.com/office/drawing/2014/main" id="{E57FCCE2-AB27-44C1-85D6-EAC19A2A1D8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881" y="1939506"/>
                        <a:ext cx="73025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45" name="Group 57">
            <a:extLst>
              <a:ext uri="{FF2B5EF4-FFF2-40B4-BE49-F238E27FC236}">
                <a16:creationId xmlns:a16="http://schemas.microsoft.com/office/drawing/2014/main" id="{917D535E-9BAC-4EE9-A2A8-B67DEEE085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223815"/>
              </p:ext>
            </p:extLst>
          </p:nvPr>
        </p:nvGraphicFramePr>
        <p:xfrm>
          <a:off x="2028031" y="3208604"/>
          <a:ext cx="4648200" cy="1554342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111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9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0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Masa Molar (g/mol)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0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30 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0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r>
                        <a:rPr kumimoji="0" lang="en-US" sz="2800" b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kumimoji="0" lang="en-US" sz="2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44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C6E392B4-59D0-4E45-93FD-551ECF4527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6862" y="382109"/>
            <a:ext cx="8229600" cy="5191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200" dirty="0" err="1">
                <a:solidFill>
                  <a:srgbClr val="0000FF"/>
                </a:solidFill>
              </a:rPr>
              <a:t>Ejercicio</a:t>
            </a:r>
            <a:r>
              <a:rPr lang="en-US" altLang="en-US" sz="3200" dirty="0">
                <a:solidFill>
                  <a:srgbClr val="0000FF"/>
                </a:solidFill>
              </a:rPr>
              <a:t> 2: Masa Molar gas ideal</a:t>
            </a:r>
          </a:p>
        </p:txBody>
      </p:sp>
      <p:sp>
        <p:nvSpPr>
          <p:cNvPr id="37891" name="Text Box 3">
            <a:extLst>
              <a:ext uri="{FF2B5EF4-FFF2-40B4-BE49-F238E27FC236}">
                <a16:creationId xmlns:a16="http://schemas.microsoft.com/office/drawing/2014/main" id="{1B728CCD-4D6C-418C-BF02-F4B9C0FCF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2" y="901222"/>
            <a:ext cx="81534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Un </a:t>
            </a:r>
            <a:r>
              <a:rPr lang="en-US" altLang="en-US" sz="1800" dirty="0" err="1">
                <a:latin typeface="Times New Roman" panose="02020603050405020304" pitchFamily="18" charset="0"/>
              </a:rPr>
              <a:t>envase</a:t>
            </a:r>
            <a:r>
              <a:rPr lang="en-US" altLang="en-US" sz="1800" dirty="0">
                <a:latin typeface="Times New Roman" panose="02020603050405020304" pitchFamily="18" charset="0"/>
              </a:rPr>
              <a:t> de </a:t>
            </a:r>
            <a:r>
              <a:rPr lang="en-US" altLang="en-US" sz="1800" dirty="0" err="1">
                <a:latin typeface="Times New Roman" panose="02020603050405020304" pitchFamily="18" charset="0"/>
              </a:rPr>
              <a:t>cristal</a:t>
            </a:r>
            <a:r>
              <a:rPr lang="en-US" altLang="en-US" sz="1800" dirty="0">
                <a:latin typeface="Times New Roman" panose="02020603050405020304" pitchFamily="18" charset="0"/>
              </a:rPr>
              <a:t> de </a:t>
            </a:r>
            <a:r>
              <a:rPr lang="en-US" altLang="en-US" sz="1800" dirty="0" err="1">
                <a:latin typeface="Times New Roman" panose="02020603050405020304" pitchFamily="18" charset="0"/>
              </a:rPr>
              <a:t>volumen</a:t>
            </a:r>
            <a:r>
              <a:rPr lang="en-US" altLang="en-US" sz="1800" dirty="0">
                <a:latin typeface="Times New Roman" panose="02020603050405020304" pitchFamily="18" charset="0"/>
              </a:rPr>
              <a:t> de 132.10 mL </a:t>
            </a:r>
            <a:r>
              <a:rPr lang="en-US" altLang="en-US" sz="1800" dirty="0" err="1">
                <a:latin typeface="Times New Roman" panose="02020603050405020304" pitchFamily="18" charset="0"/>
              </a:rPr>
              <a:t>pesa</a:t>
            </a:r>
            <a:r>
              <a:rPr lang="en-US" altLang="en-US" sz="1800" dirty="0">
                <a:latin typeface="Times New Roman" panose="02020603050405020304" pitchFamily="18" charset="0"/>
              </a:rPr>
              <a:t> 56.1035 g </a:t>
            </a:r>
            <a:r>
              <a:rPr lang="en-US" altLang="en-US" sz="1800" dirty="0" err="1">
                <a:latin typeface="Times New Roman" panose="02020603050405020304" pitchFamily="18" charset="0"/>
              </a:rPr>
              <a:t>cuando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Times New Roman" panose="02020603050405020304" pitchFamily="18" charset="0"/>
              </a:rPr>
              <a:t>est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Times New Roman" panose="02020603050405020304" pitchFamily="18" charset="0"/>
              </a:rPr>
              <a:t>vacio</a:t>
            </a:r>
            <a:r>
              <a:rPr lang="en-US" altLang="en-US" sz="1800" dirty="0">
                <a:latin typeface="Times New Roman" panose="02020603050405020304" pitchFamily="18" charset="0"/>
              </a:rPr>
              <a:t>. Al </a:t>
            </a:r>
            <a:r>
              <a:rPr lang="en-US" altLang="en-US" sz="1800" dirty="0" err="1">
                <a:latin typeface="Times New Roman" panose="02020603050405020304" pitchFamily="18" charset="0"/>
              </a:rPr>
              <a:t>llenar</a:t>
            </a:r>
            <a:r>
              <a:rPr lang="en-US" altLang="en-US" sz="1800" dirty="0">
                <a:latin typeface="Times New Roman" panose="02020603050405020304" pitchFamily="18" charset="0"/>
              </a:rPr>
              <a:t> el </a:t>
            </a:r>
            <a:r>
              <a:rPr lang="en-US" altLang="en-US" sz="1800" dirty="0" err="1">
                <a:latin typeface="Times New Roman" panose="02020603050405020304" pitchFamily="18" charset="0"/>
              </a:rPr>
              <a:t>envase</a:t>
            </a:r>
            <a:r>
              <a:rPr lang="en-US" altLang="en-US" sz="1800" dirty="0">
                <a:latin typeface="Times New Roman" panose="02020603050405020304" pitchFamily="18" charset="0"/>
              </a:rPr>
              <a:t> con un gas de </a:t>
            </a:r>
            <a:r>
              <a:rPr lang="en-US" altLang="en-US" sz="1800" dirty="0" err="1">
                <a:latin typeface="Times New Roman" panose="02020603050405020304" pitchFamily="18" charset="0"/>
              </a:rPr>
              <a:t>f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n-US" altLang="en-US" sz="1800" dirty="0" err="1">
                <a:latin typeface="Times New Roman" panose="02020603050405020304" pitchFamily="18" charset="0"/>
              </a:rPr>
              <a:t>rmula</a:t>
            </a:r>
            <a:r>
              <a:rPr lang="en-US" altLang="en-US" sz="1800" dirty="0">
                <a:latin typeface="Times New Roman" panose="02020603050405020304" pitchFamily="18" charset="0"/>
              </a:rPr>
              <a:t> molecular </a:t>
            </a:r>
            <a:r>
              <a:rPr lang="en-US" altLang="en-US" sz="1800" dirty="0" err="1">
                <a:latin typeface="Times New Roman" panose="02020603050405020304" pitchFamily="18" charset="0"/>
              </a:rPr>
              <a:t>C</a:t>
            </a:r>
            <a:r>
              <a:rPr lang="en-US" altLang="en-US" sz="1800" baseline="-25000" dirty="0" err="1">
                <a:latin typeface="Times New Roman" panose="02020603050405020304" pitchFamily="18" charset="0"/>
              </a:rPr>
              <a:t>x</a:t>
            </a:r>
            <a:r>
              <a:rPr lang="en-US" altLang="en-US" sz="1800" dirty="0" err="1">
                <a:latin typeface="Times New Roman" panose="02020603050405020304" pitchFamily="18" charset="0"/>
              </a:rPr>
              <a:t>H</a:t>
            </a:r>
            <a:r>
              <a:rPr lang="en-US" altLang="en-US" sz="1800" baseline="-25000" dirty="0" err="1">
                <a:latin typeface="Times New Roman" panose="02020603050405020304" pitchFamily="18" charset="0"/>
              </a:rPr>
              <a:t>y</a:t>
            </a:r>
            <a:r>
              <a:rPr lang="en-US" altLang="en-US" sz="1800" dirty="0">
                <a:latin typeface="Times New Roman" panose="02020603050405020304" pitchFamily="18" charset="0"/>
              </a:rPr>
              <a:t> el peso </a:t>
            </a:r>
            <a:r>
              <a:rPr lang="en-US" altLang="en-US" sz="1800" dirty="0" err="1">
                <a:latin typeface="Times New Roman" panose="02020603050405020304" pitchFamily="18" charset="0"/>
              </a:rPr>
              <a:t>aumenta</a:t>
            </a:r>
            <a:r>
              <a:rPr lang="en-US" altLang="en-US" sz="1800" dirty="0">
                <a:latin typeface="Times New Roman" panose="02020603050405020304" pitchFamily="18" charset="0"/>
              </a:rPr>
              <a:t> a 56.2445 g bajo 749.3 mmHg y 20.02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°C. Determine la masa molar.</a:t>
            </a:r>
            <a:endParaRPr lang="en-US" altLang="en-US" sz="18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83968" name="Object 0">
            <a:extLst>
              <a:ext uri="{FF2B5EF4-FFF2-40B4-BE49-F238E27FC236}">
                <a16:creationId xmlns:a16="http://schemas.microsoft.com/office/drawing/2014/main" id="{BB72DC05-FA4E-44CE-81D5-A2ACF74CBF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309181"/>
              </p:ext>
            </p:extLst>
          </p:nvPr>
        </p:nvGraphicFramePr>
        <p:xfrm>
          <a:off x="462756" y="4419600"/>
          <a:ext cx="8218487" cy="10525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165560" imgH="533160" progId="Equation.DSMT4">
                  <p:embed/>
                </p:oleObj>
              </mc:Choice>
              <mc:Fallback>
                <p:oleObj name="Equation" r:id="rId3" imgW="4165560" imgH="533160" progId="Equation.DSMT4">
                  <p:embed/>
                  <p:pic>
                    <p:nvPicPr>
                      <p:cNvPr id="83968" name="Object 0">
                        <a:extLst>
                          <a:ext uri="{FF2B5EF4-FFF2-40B4-BE49-F238E27FC236}">
                            <a16:creationId xmlns:a16="http://schemas.microsoft.com/office/drawing/2014/main" id="{BB72DC05-FA4E-44CE-81D5-A2ACF74CBF4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756" y="4419600"/>
                        <a:ext cx="8218487" cy="10525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3" name="Text Box 7">
            <a:extLst>
              <a:ext uri="{FF2B5EF4-FFF2-40B4-BE49-F238E27FC236}">
                <a16:creationId xmlns:a16="http://schemas.microsoft.com/office/drawing/2014/main" id="{B42B6020-4441-4E18-8147-4E47B49B0C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209800"/>
            <a:ext cx="5775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Masa del gas = 56.2445 – 56.1035 = 0.1410 g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67C95500-A785-6C6A-B5C3-EA8E0A6A0E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7374483"/>
              </p:ext>
            </p:extLst>
          </p:nvPr>
        </p:nvGraphicFramePr>
        <p:xfrm>
          <a:off x="2438400" y="2976563"/>
          <a:ext cx="3278187" cy="1138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278082" imgH="1138510" progId="Equation.DSMT4">
                  <p:embed/>
                </p:oleObj>
              </mc:Choice>
              <mc:Fallback>
                <p:oleObj name="Equation" r:id="rId5" imgW="3278082" imgH="1138510" progId="Equation.DSMT4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67C95500-A785-6C6A-B5C3-EA8E0A6A0E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38400" y="2976563"/>
                        <a:ext cx="3278187" cy="1138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3" dur="500"/>
                                        <p:tgtEl>
                                          <p:spTgt spid="839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3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3F213589-5F4F-41C3-A057-49DB6C1DCB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2900" y="346075"/>
            <a:ext cx="8229600" cy="712788"/>
          </a:xfrm>
        </p:spPr>
        <p:txBody>
          <a:bodyPr/>
          <a:lstStyle/>
          <a:p>
            <a:pPr eaLnBrk="1" hangingPunct="1"/>
            <a:r>
              <a:rPr lang="en-US" altLang="en-US" sz="3200" dirty="0" err="1">
                <a:solidFill>
                  <a:srgbClr val="0000FF"/>
                </a:solidFill>
              </a:rPr>
              <a:t>Ejercicio</a:t>
            </a:r>
            <a:r>
              <a:rPr lang="en-US" altLang="en-US" sz="3200" dirty="0">
                <a:solidFill>
                  <a:srgbClr val="0000FF"/>
                </a:solidFill>
              </a:rPr>
              <a:t> 1: </a:t>
            </a:r>
            <a:r>
              <a:rPr lang="en-US" altLang="en-US" sz="3200" dirty="0" err="1">
                <a:solidFill>
                  <a:srgbClr val="0000FF"/>
                </a:solidFill>
              </a:rPr>
              <a:t>Densidad</a:t>
            </a:r>
            <a:r>
              <a:rPr lang="en-US" altLang="en-US" sz="3200" dirty="0">
                <a:solidFill>
                  <a:srgbClr val="0000FF"/>
                </a:solidFill>
              </a:rPr>
              <a:t> Gas Ideal</a:t>
            </a:r>
          </a:p>
        </p:txBody>
      </p:sp>
      <p:sp>
        <p:nvSpPr>
          <p:cNvPr id="38915" name="Text Box 3">
            <a:extLst>
              <a:ext uri="{FF2B5EF4-FFF2-40B4-BE49-F238E27FC236}">
                <a16:creationId xmlns:a16="http://schemas.microsoft.com/office/drawing/2014/main" id="{1EC7AFAB-4153-4726-B42F-EFCCF3E265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821" y="1045141"/>
            <a:ext cx="802396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</a:rPr>
              <a:t>La </a:t>
            </a:r>
            <a:r>
              <a:rPr lang="en-US" altLang="en-US" sz="2000" dirty="0" err="1">
                <a:latin typeface="Times New Roman" panose="02020603050405020304" pitchFamily="18" charset="0"/>
              </a:rPr>
              <a:t>densidad</a:t>
            </a:r>
            <a:r>
              <a:rPr lang="en-US" altLang="en-US" sz="2000" dirty="0">
                <a:latin typeface="Times New Roman" panose="02020603050405020304" pitchFamily="18" charset="0"/>
              </a:rPr>
              <a:t> de </a:t>
            </a:r>
            <a:r>
              <a:rPr lang="en-US" altLang="en-US" sz="2000" dirty="0" err="1">
                <a:latin typeface="Times New Roman" panose="02020603050405020304" pitchFamily="18" charset="0"/>
              </a:rPr>
              <a:t>cierto</a:t>
            </a:r>
            <a:r>
              <a:rPr lang="en-US" altLang="en-US" sz="2000" dirty="0">
                <a:latin typeface="Times New Roman" panose="02020603050405020304" pitchFamily="18" charset="0"/>
              </a:rPr>
              <a:t> vapor de </a:t>
            </a:r>
            <a:r>
              <a:rPr lang="en-US" altLang="en-US" sz="2000" dirty="0" err="1">
                <a:latin typeface="Times New Roman" panose="02020603050405020304" pitchFamily="18" charset="0"/>
              </a:rPr>
              <a:t>f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n-US" altLang="en-US" sz="2000" dirty="0" err="1">
                <a:latin typeface="Times New Roman" panose="02020603050405020304" pitchFamily="18" charset="0"/>
              </a:rPr>
              <a:t>sforo</a:t>
            </a:r>
            <a:r>
              <a:rPr lang="en-US" altLang="en-US" sz="2000" dirty="0">
                <a:latin typeface="Times New Roman" panose="02020603050405020304" pitchFamily="18" charset="0"/>
              </a:rPr>
              <a:t> es 2.64 g/L a 310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°C y 775 mmHg. Determine la masa molar.</a:t>
            </a:r>
            <a:endParaRPr lang="en-US" altLang="en-US" sz="20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40964" name="Object 4">
            <a:extLst>
              <a:ext uri="{FF2B5EF4-FFF2-40B4-BE49-F238E27FC236}">
                <a16:creationId xmlns:a16="http://schemas.microsoft.com/office/drawing/2014/main" id="{D22BA6A5-336B-48DD-A512-E585A7472C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6550006"/>
              </p:ext>
            </p:extLst>
          </p:nvPr>
        </p:nvGraphicFramePr>
        <p:xfrm>
          <a:off x="476315" y="2767714"/>
          <a:ext cx="7800975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68600" imgH="533160" progId="Equation.DSMT4">
                  <p:embed/>
                </p:oleObj>
              </mc:Choice>
              <mc:Fallback>
                <p:oleObj name="Equation" r:id="rId4" imgW="4368600" imgH="533160" progId="Equation.DSMT4">
                  <p:embed/>
                  <p:pic>
                    <p:nvPicPr>
                      <p:cNvPr id="40964" name="Object 4">
                        <a:extLst>
                          <a:ext uri="{FF2B5EF4-FFF2-40B4-BE49-F238E27FC236}">
                            <a16:creationId xmlns:a16="http://schemas.microsoft.com/office/drawing/2014/main" id="{D22BA6A5-336B-48DD-A512-E585A7472C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315" y="2767714"/>
                        <a:ext cx="7800975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5294C824-93C8-431F-BB7E-94DD9B457DC1}"/>
                  </a:ext>
                </a:extLst>
              </p14:cNvPr>
              <p14:cNvContentPartPr/>
              <p14:nvPr/>
            </p14:nvContentPartPr>
            <p14:xfrm>
              <a:off x="4948655" y="5115097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5294C824-93C8-431F-BB7E-94DD9B457DC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939655" y="5106097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9D10F1B3-DA7F-4589-AF3C-CF6E0151F7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5708" y="326231"/>
            <a:ext cx="8229600" cy="5191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200" dirty="0" err="1">
                <a:solidFill>
                  <a:srgbClr val="0000FF"/>
                </a:solidFill>
              </a:rPr>
              <a:t>Ejercicio</a:t>
            </a:r>
            <a:r>
              <a:rPr lang="en-US" altLang="en-US" sz="3200" dirty="0">
                <a:solidFill>
                  <a:srgbClr val="0000FF"/>
                </a:solidFill>
              </a:rPr>
              <a:t> 2: </a:t>
            </a:r>
            <a:r>
              <a:rPr lang="en-US" altLang="en-US" sz="3200" dirty="0" err="1">
                <a:solidFill>
                  <a:srgbClr val="0000FF"/>
                </a:solidFill>
              </a:rPr>
              <a:t>Densidad</a:t>
            </a:r>
            <a:r>
              <a:rPr lang="en-US" altLang="en-US" sz="3200" dirty="0">
                <a:solidFill>
                  <a:srgbClr val="0000FF"/>
                </a:solidFill>
              </a:rPr>
              <a:t> Gas Ideal</a:t>
            </a:r>
          </a:p>
        </p:txBody>
      </p:sp>
      <p:sp>
        <p:nvSpPr>
          <p:cNvPr id="39939" name="Text Box 3">
            <a:extLst>
              <a:ext uri="{FF2B5EF4-FFF2-40B4-BE49-F238E27FC236}">
                <a16:creationId xmlns:a16="http://schemas.microsoft.com/office/drawing/2014/main" id="{A7185B6E-941B-4BE4-BE22-4C1468BB4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798512"/>
            <a:ext cx="81534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</a:rPr>
              <a:t>Una </a:t>
            </a:r>
            <a:r>
              <a:rPr lang="en-US" altLang="en-US" sz="2000" dirty="0" err="1">
                <a:latin typeface="Times New Roman" panose="02020603050405020304" pitchFamily="18" charset="0"/>
              </a:rPr>
              <a:t>condici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n-US" altLang="en-US" sz="2000" dirty="0" err="1">
                <a:latin typeface="Times New Roman" panose="02020603050405020304" pitchFamily="18" charset="0"/>
              </a:rPr>
              <a:t>n</a:t>
            </a:r>
            <a:r>
              <a:rPr lang="en-US" altLang="en-US" sz="2000" dirty="0">
                <a:latin typeface="Times New Roman" panose="02020603050405020304" pitchFamily="18" charset="0"/>
              </a:rPr>
              <a:t> para que un </a:t>
            </a:r>
            <a:r>
              <a:rPr lang="en-US" altLang="en-US" sz="2000" dirty="0" err="1">
                <a:latin typeface="Times New Roman" panose="02020603050405020304" pitchFamily="18" charset="0"/>
              </a:rPr>
              <a:t>globo</a:t>
            </a:r>
            <a:r>
              <a:rPr lang="en-US" altLang="en-US" sz="2000" dirty="0">
                <a:latin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</a:rPr>
              <a:t>pueda</a:t>
            </a:r>
            <a:r>
              <a:rPr lang="en-US" altLang="en-US" sz="2000" dirty="0">
                <a:latin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</a:rPr>
              <a:t>elevarse</a:t>
            </a:r>
            <a:r>
              <a:rPr lang="en-US" altLang="en-US" sz="2000" dirty="0">
                <a:latin typeface="Times New Roman" panose="02020603050405020304" pitchFamily="18" charset="0"/>
              </a:rPr>
              <a:t> es que la </a:t>
            </a:r>
            <a:r>
              <a:rPr lang="en-US" altLang="en-US" sz="2000" dirty="0" err="1">
                <a:latin typeface="Times New Roman" panose="02020603050405020304" pitchFamily="18" charset="0"/>
              </a:rPr>
              <a:t>densidad</a:t>
            </a:r>
            <a:r>
              <a:rPr lang="en-US" altLang="en-US" sz="2000" dirty="0">
                <a:latin typeface="Times New Roman" panose="02020603050405020304" pitchFamily="18" charset="0"/>
              </a:rPr>
              <a:t> del gas </a:t>
            </a:r>
            <a:r>
              <a:rPr lang="en-US" altLang="en-US" sz="2000" dirty="0" err="1">
                <a:latin typeface="Times New Roman" panose="02020603050405020304" pitchFamily="18" charset="0"/>
              </a:rPr>
              <a:t>dentro</a:t>
            </a:r>
            <a:r>
              <a:rPr lang="en-US" altLang="en-US" sz="2000" dirty="0">
                <a:latin typeface="Times New Roman" panose="02020603050405020304" pitchFamily="18" charset="0"/>
              </a:rPr>
              <a:t> del </a:t>
            </a:r>
            <a:r>
              <a:rPr lang="en-US" altLang="en-US" sz="2000" dirty="0" err="1">
                <a:latin typeface="Times New Roman" panose="02020603050405020304" pitchFamily="18" charset="0"/>
              </a:rPr>
              <a:t>globo</a:t>
            </a:r>
            <a:r>
              <a:rPr lang="en-US" altLang="en-US" sz="2000" dirty="0">
                <a:latin typeface="Times New Roman" panose="02020603050405020304" pitchFamily="18" charset="0"/>
              </a:rPr>
              <a:t> debe ser </a:t>
            </a:r>
            <a:r>
              <a:rPr lang="en-US" altLang="en-US" sz="2000" dirty="0" err="1">
                <a:latin typeface="Times New Roman" panose="02020603050405020304" pitchFamily="18" charset="0"/>
              </a:rPr>
              <a:t>menor</a:t>
            </a:r>
            <a:r>
              <a:rPr lang="en-US" altLang="en-US" sz="2000" dirty="0">
                <a:latin typeface="Times New Roman" panose="02020603050405020304" pitchFamily="18" charset="0"/>
              </a:rPr>
              <a:t> que la </a:t>
            </a:r>
            <a:r>
              <a:rPr lang="en-US" altLang="en-US" sz="2000" dirty="0" err="1">
                <a:latin typeface="Times New Roman" panose="02020603050405020304" pitchFamily="18" charset="0"/>
              </a:rPr>
              <a:t>densidad</a:t>
            </a:r>
            <a:r>
              <a:rPr lang="en-US" altLang="en-US" sz="2000" dirty="0">
                <a:latin typeface="Times New Roman" panose="02020603050405020304" pitchFamily="18" charset="0"/>
              </a:rPr>
              <a:t> del </a:t>
            </a:r>
            <a:r>
              <a:rPr lang="en-US" altLang="en-US" sz="2000" dirty="0" err="1">
                <a:latin typeface="Times New Roman" panose="02020603050405020304" pitchFamily="18" charset="0"/>
              </a:rPr>
              <a:t>aire</a:t>
            </a:r>
            <a:r>
              <a:rPr lang="en-US" altLang="en-US" sz="2000" dirty="0">
                <a:latin typeface="Times New Roman" panose="02020603050405020304" pitchFamily="18" charset="0"/>
              </a:rPr>
              <a:t>. </a:t>
            </a:r>
            <a:r>
              <a:rPr lang="en-US" altLang="en-US" sz="2000" dirty="0" err="1">
                <a:latin typeface="Times New Roman" panose="02020603050405020304" pitchFamily="18" charset="0"/>
              </a:rPr>
              <a:t>Considere</a:t>
            </a:r>
            <a:r>
              <a:rPr lang="en-US" altLang="en-US" sz="2000" dirty="0">
                <a:latin typeface="Times New Roman" panose="02020603050405020304" pitchFamily="18" charset="0"/>
              </a:rPr>
              <a:t> una masa molar para el </a:t>
            </a:r>
            <a:r>
              <a:rPr lang="en-US" altLang="en-US" sz="2000" dirty="0" err="1">
                <a:latin typeface="Times New Roman" panose="02020603050405020304" pitchFamily="18" charset="0"/>
              </a:rPr>
              <a:t>aire</a:t>
            </a:r>
            <a:r>
              <a:rPr lang="en-US" altLang="en-US" sz="2000" dirty="0">
                <a:latin typeface="Times New Roman" panose="02020603050405020304" pitchFamily="18" charset="0"/>
              </a:rPr>
              <a:t> es 28.96 g/mol.</a:t>
            </a:r>
          </a:p>
          <a:p>
            <a:pPr indent="0" eaLnBrk="1" hangingPunct="1">
              <a:spcBef>
                <a:spcPct val="0"/>
              </a:spcBef>
              <a:buFontTx/>
              <a:buAutoNum type="alphaLcParenR"/>
            </a:pPr>
            <a:r>
              <a:rPr lang="en-US" altLang="en-US" sz="2000" dirty="0">
                <a:latin typeface="Times New Roman" panose="02020603050405020304" pitchFamily="18" charset="0"/>
              </a:rPr>
              <a:t> Determine la </a:t>
            </a:r>
            <a:r>
              <a:rPr lang="en-US" altLang="en-US" sz="2000" dirty="0" err="1">
                <a:latin typeface="Times New Roman" panose="02020603050405020304" pitchFamily="18" charset="0"/>
              </a:rPr>
              <a:t>densidad</a:t>
            </a:r>
            <a:r>
              <a:rPr lang="en-US" altLang="en-US" sz="2000" dirty="0">
                <a:latin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</a:rPr>
              <a:t>en</a:t>
            </a:r>
            <a:r>
              <a:rPr lang="en-US" altLang="en-US" sz="2000" dirty="0">
                <a:latin typeface="Times New Roman" panose="02020603050405020304" pitchFamily="18" charset="0"/>
              </a:rPr>
              <a:t> g/L del </a:t>
            </a:r>
            <a:r>
              <a:rPr lang="en-US" altLang="en-US" sz="2000" dirty="0" err="1">
                <a:latin typeface="Times New Roman" panose="02020603050405020304" pitchFamily="18" charset="0"/>
              </a:rPr>
              <a:t>aire</a:t>
            </a:r>
            <a:r>
              <a:rPr lang="en-US" altLang="en-US" sz="2000" dirty="0">
                <a:latin typeface="Times New Roman" panose="02020603050405020304" pitchFamily="18" charset="0"/>
              </a:rPr>
              <a:t> a 25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°C y 1 atm.</a:t>
            </a:r>
          </a:p>
          <a:p>
            <a:pPr indent="0" eaLnBrk="1" hangingPunct="1">
              <a:spcBef>
                <a:spcPct val="0"/>
              </a:spcBef>
              <a:buFontTx/>
              <a:buAutoNum type="alphaLcParenR"/>
            </a:pPr>
            <a:r>
              <a:rPr lang="en-US" altLang="en-US" sz="2000" dirty="0">
                <a:latin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</a:rPr>
              <a:t>Demuestre</a:t>
            </a:r>
            <a:r>
              <a:rPr lang="en-US" altLang="en-US" sz="2000" dirty="0">
                <a:latin typeface="Times New Roman" panose="02020603050405020304" pitchFamily="18" charset="0"/>
              </a:rPr>
              <a:t> que un </a:t>
            </a:r>
            <a:r>
              <a:rPr lang="en-US" altLang="en-US" sz="2000" dirty="0" err="1">
                <a:latin typeface="Times New Roman" panose="02020603050405020304" pitchFamily="18" charset="0"/>
              </a:rPr>
              <a:t>globo</a:t>
            </a:r>
            <a:r>
              <a:rPr lang="en-US" altLang="en-US" sz="2000" dirty="0">
                <a:latin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</a:rPr>
              <a:t>llenado</a:t>
            </a:r>
            <a:r>
              <a:rPr lang="en-US" altLang="en-US" sz="2000" dirty="0">
                <a:latin typeface="Times New Roman" panose="02020603050405020304" pitchFamily="18" charset="0"/>
              </a:rPr>
              <a:t> con CO</a:t>
            </a:r>
            <a:r>
              <a:rPr lang="en-US" altLang="en-US" sz="2000" baseline="-25000" dirty="0">
                <a:latin typeface="Times New Roman" panose="02020603050405020304" pitchFamily="18" charset="0"/>
              </a:rPr>
              <a:t>2</a:t>
            </a:r>
            <a:r>
              <a:rPr lang="en-US" altLang="en-US" sz="2000" dirty="0">
                <a:latin typeface="Times New Roman" panose="02020603050405020304" pitchFamily="18" charset="0"/>
              </a:rPr>
              <a:t> a 25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°C y 1 atm no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puede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elevarse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aire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25°C.</a:t>
            </a:r>
            <a:endParaRPr lang="en-US" altLang="en-US" sz="20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47108" name="Object 4">
            <a:extLst>
              <a:ext uri="{FF2B5EF4-FFF2-40B4-BE49-F238E27FC236}">
                <a16:creationId xmlns:a16="http://schemas.microsoft.com/office/drawing/2014/main" id="{BEC6EDF4-DD24-437F-B875-1ED51D1656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2318389"/>
              </p:ext>
            </p:extLst>
          </p:nvPr>
        </p:nvGraphicFramePr>
        <p:xfrm>
          <a:off x="1295400" y="2963068"/>
          <a:ext cx="5105400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41600" imgH="482600" progId="Equation.3">
                  <p:embed/>
                </p:oleObj>
              </mc:Choice>
              <mc:Fallback>
                <p:oleObj name="Equation" r:id="rId2" imgW="2641600" imgH="482600" progId="Equation.3">
                  <p:embed/>
                  <p:pic>
                    <p:nvPicPr>
                      <p:cNvPr id="47108" name="Object 4">
                        <a:extLst>
                          <a:ext uri="{FF2B5EF4-FFF2-40B4-BE49-F238E27FC236}">
                            <a16:creationId xmlns:a16="http://schemas.microsoft.com/office/drawing/2014/main" id="{BEC6EDF4-DD24-437F-B875-1ED51D16568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963068"/>
                        <a:ext cx="5105400" cy="93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1" name="Text Box 5">
            <a:extLst>
              <a:ext uri="{FF2B5EF4-FFF2-40B4-BE49-F238E27FC236}">
                <a16:creationId xmlns:a16="http://schemas.microsoft.com/office/drawing/2014/main" id="{C15E4518-FE02-4B6F-AD0B-AEA92F36D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2851943"/>
            <a:ext cx="43815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b)</a:t>
            </a:r>
          </a:p>
        </p:txBody>
      </p:sp>
      <p:graphicFrame>
        <p:nvGraphicFramePr>
          <p:cNvPr id="47111" name="Object 7">
            <a:extLst>
              <a:ext uri="{FF2B5EF4-FFF2-40B4-BE49-F238E27FC236}">
                <a16:creationId xmlns:a16="http://schemas.microsoft.com/office/drawing/2014/main" id="{5FFC2054-6469-416D-BDC9-6D49978660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6453805"/>
              </p:ext>
            </p:extLst>
          </p:nvPr>
        </p:nvGraphicFramePr>
        <p:xfrm>
          <a:off x="1277728" y="4156729"/>
          <a:ext cx="43434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97100" imgH="482600" progId="Equation.3">
                  <p:embed/>
                </p:oleObj>
              </mc:Choice>
              <mc:Fallback>
                <p:oleObj name="Equation" r:id="rId4" imgW="2197100" imgH="482600" progId="Equation.3">
                  <p:embed/>
                  <p:pic>
                    <p:nvPicPr>
                      <p:cNvPr id="47111" name="Object 7">
                        <a:extLst>
                          <a:ext uri="{FF2B5EF4-FFF2-40B4-BE49-F238E27FC236}">
                            <a16:creationId xmlns:a16="http://schemas.microsoft.com/office/drawing/2014/main" id="{5FFC2054-6469-416D-BDC9-6D499786609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7728" y="4156729"/>
                        <a:ext cx="4343400" cy="954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2" name="Text Box 8">
            <a:extLst>
              <a:ext uri="{FF2B5EF4-FFF2-40B4-BE49-F238E27FC236}">
                <a16:creationId xmlns:a16="http://schemas.microsoft.com/office/drawing/2014/main" id="{3F2D3A6E-DDCC-4FBB-8FE5-B8F25BCE8E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7734" y="5314156"/>
            <a:ext cx="44685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E0030"/>
                </a:solidFill>
                <a:latin typeface="Times New Roman" panose="02020603050405020304" pitchFamily="18" charset="0"/>
              </a:rPr>
              <a:t>No </a:t>
            </a:r>
            <a:r>
              <a:rPr lang="en-US" altLang="en-US" sz="2400" dirty="0" err="1">
                <a:solidFill>
                  <a:srgbClr val="FE0030"/>
                </a:solidFill>
                <a:latin typeface="Times New Roman" panose="02020603050405020304" pitchFamily="18" charset="0"/>
              </a:rPr>
              <a:t>puede</a:t>
            </a:r>
            <a:r>
              <a:rPr lang="en-US" altLang="en-US" sz="2400" dirty="0">
                <a:solidFill>
                  <a:srgbClr val="FE003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FE0030"/>
                </a:solidFill>
                <a:latin typeface="Times New Roman" panose="02020603050405020304" pitchFamily="18" charset="0"/>
              </a:rPr>
              <a:t>elevarse</a:t>
            </a:r>
            <a:r>
              <a:rPr lang="en-US" altLang="en-US" sz="2400" dirty="0">
                <a:solidFill>
                  <a:srgbClr val="FE0030"/>
                </a:solidFill>
                <a:latin typeface="Times New Roman" panose="02020603050405020304" pitchFamily="18" charset="0"/>
              </a:rPr>
              <a:t>!!!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err="1">
                <a:solidFill>
                  <a:srgbClr val="FE0030"/>
                </a:solidFill>
                <a:latin typeface="Times New Roman" panose="02020603050405020304" pitchFamily="18" charset="0"/>
              </a:rPr>
              <a:t>Densidad</a:t>
            </a:r>
            <a:r>
              <a:rPr lang="en-US" altLang="en-US" sz="2400" dirty="0">
                <a:solidFill>
                  <a:srgbClr val="FE0030"/>
                </a:solidFill>
                <a:latin typeface="Times New Roman" panose="02020603050405020304" pitchFamily="18" charset="0"/>
              </a:rPr>
              <a:t> de CO</a:t>
            </a:r>
            <a:r>
              <a:rPr lang="en-US" altLang="en-US" sz="2400" baseline="-25000" dirty="0">
                <a:solidFill>
                  <a:srgbClr val="FE0030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rgbClr val="FE0030"/>
                </a:solidFill>
                <a:latin typeface="Times New Roman" panose="02020603050405020304" pitchFamily="18" charset="0"/>
              </a:rPr>
              <a:t> &gt; </a:t>
            </a:r>
            <a:r>
              <a:rPr lang="en-US" altLang="en-US" sz="2400" dirty="0" err="1">
                <a:solidFill>
                  <a:srgbClr val="FE0030"/>
                </a:solidFill>
                <a:latin typeface="Times New Roman" panose="02020603050405020304" pitchFamily="18" charset="0"/>
              </a:rPr>
              <a:t>Densidad</a:t>
            </a:r>
            <a:r>
              <a:rPr lang="en-US" altLang="en-US" sz="2400" dirty="0">
                <a:solidFill>
                  <a:srgbClr val="FE0030"/>
                </a:solidFill>
                <a:latin typeface="Times New Roman" panose="02020603050405020304" pitchFamily="18" charset="0"/>
              </a:rPr>
              <a:t> Aire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2C05A0-7216-4A6A-BF25-850D2FC4E1CB}"/>
              </a:ext>
            </a:extLst>
          </p:cNvPr>
          <p:cNvSpPr txBox="1"/>
          <p:nvPr/>
        </p:nvSpPr>
        <p:spPr>
          <a:xfrm>
            <a:off x="6468674" y="3219097"/>
            <a:ext cx="1986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Densidad</a:t>
            </a:r>
            <a:r>
              <a:rPr lang="en-US" u="sng" dirty="0"/>
              <a:t> del Aire!!</a:t>
            </a:r>
            <a:endParaRPr lang="es-PR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2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AF345DBD-EEA4-474F-8B15-2E62AF01C4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6248400" cy="582613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altLang="en-US" sz="3200" dirty="0">
                <a:solidFill>
                  <a:srgbClr val="0000FF"/>
                </a:solidFill>
              </a:rPr>
              <a:t>Ley de Boyle (1662): PV = </a:t>
            </a:r>
            <a:r>
              <a:rPr lang="en-US" altLang="en-US" sz="3200" dirty="0" err="1">
                <a:solidFill>
                  <a:srgbClr val="0000FF"/>
                </a:solidFill>
              </a:rPr>
              <a:t>constante</a:t>
            </a:r>
            <a:endParaRPr lang="en-US" altLang="en-US" sz="3200" dirty="0">
              <a:solidFill>
                <a:srgbClr val="0000FF"/>
              </a:solidFill>
            </a:endParaRPr>
          </a:p>
        </p:txBody>
      </p:sp>
      <p:pic>
        <p:nvPicPr>
          <p:cNvPr id="18435" name="Picture 3" descr="FG06_06">
            <a:extLst>
              <a:ext uri="{FF2B5EF4-FFF2-40B4-BE49-F238E27FC236}">
                <a16:creationId xmlns:a16="http://schemas.microsoft.com/office/drawing/2014/main" id="{847DFD65-28A9-4548-8A91-235022C49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22907"/>
            <a:ext cx="563880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Box 4">
            <a:extLst>
              <a:ext uri="{FF2B5EF4-FFF2-40B4-BE49-F238E27FC236}">
                <a16:creationId xmlns:a16="http://schemas.microsoft.com/office/drawing/2014/main" id="{0B8AC9AC-ADCA-4A70-A15F-DE0DD41BD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010412"/>
            <a:ext cx="8382000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rgbClr val="00B050"/>
                </a:solidFill>
                <a:latin typeface="Times New Roman" pitchFamily="18" charset="0"/>
              </a:rPr>
              <a:t>La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</a:rPr>
              <a:t>presión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</a:rPr>
              <a:t> de un gas es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</a:rPr>
              <a:t>inversamente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</a:rPr>
              <a:t>proporcional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</a:rPr>
              <a:t> al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</a:rPr>
              <a:t>volumen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</a:rPr>
              <a:t> a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</a:rPr>
              <a:t>Temperatura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</a:rPr>
              <a:t> (T)  y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</a:rPr>
              <a:t>cantidad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</a:rPr>
              <a:t> moles (n)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</a:rPr>
              <a:t>constantes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18437" name="Text Box 5">
            <a:extLst>
              <a:ext uri="{FF2B5EF4-FFF2-40B4-BE49-F238E27FC236}">
                <a16:creationId xmlns:a16="http://schemas.microsoft.com/office/drawing/2014/main" id="{41ADC8FE-F387-416B-B6D7-43910327F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1329" y="1210685"/>
            <a:ext cx="4343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</a:rPr>
              <a:t>PV=</a:t>
            </a:r>
            <a:r>
              <a:rPr lang="en-US" altLang="en-US" sz="20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constante</a:t>
            </a:r>
            <a:endParaRPr lang="en-US" altLang="en-US" sz="2000" dirty="0">
              <a:solidFill>
                <a:srgbClr val="00B05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</a:rPr>
              <a:t>Moles (n) y </a:t>
            </a:r>
            <a:r>
              <a:rPr lang="en-US" altLang="en-US" sz="20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Temperatura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</a:rPr>
              <a:t> (T) </a:t>
            </a:r>
            <a:r>
              <a:rPr lang="en-US" altLang="en-US" sz="20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Constantes</a:t>
            </a:r>
            <a:endParaRPr lang="en-US" altLang="en-US" sz="2000" dirty="0">
              <a:solidFill>
                <a:srgbClr val="00B05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FA8B5C36-8099-2C9B-FDB8-1F1387B8CE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5944117"/>
              </p:ext>
            </p:extLst>
          </p:nvPr>
        </p:nvGraphicFramePr>
        <p:xfrm>
          <a:off x="6486832" y="2906223"/>
          <a:ext cx="1676400" cy="753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76240" imgH="393480" progId="Equation.DSMT4">
                  <p:embed/>
                </p:oleObj>
              </mc:Choice>
              <mc:Fallback>
                <p:oleObj name="Equation" r:id="rId3" imgW="876240" imgH="393480" progId="Equation.DSMT4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FA8B5C36-8099-2C9B-FDB8-1F1387B8CE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86832" y="2906223"/>
                        <a:ext cx="1676400" cy="7531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D7149D17-6A68-48BF-A589-124AAF136F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6132513" cy="647700"/>
          </a:xfrm>
        </p:spPr>
        <p:txBody>
          <a:bodyPr/>
          <a:lstStyle/>
          <a:p>
            <a:pPr eaLnBrk="1" hangingPunct="1"/>
            <a:r>
              <a:rPr lang="en-US" altLang="en-US" sz="3200" dirty="0" err="1">
                <a:solidFill>
                  <a:srgbClr val="0000FF"/>
                </a:solidFill>
              </a:rPr>
              <a:t>Ejercicio</a:t>
            </a:r>
            <a:r>
              <a:rPr lang="en-US" altLang="en-US" sz="3200" dirty="0">
                <a:solidFill>
                  <a:srgbClr val="0000FF"/>
                </a:solidFill>
              </a:rPr>
              <a:t> 1: Ley de Boyle</a:t>
            </a:r>
          </a:p>
        </p:txBody>
      </p:sp>
      <p:sp>
        <p:nvSpPr>
          <p:cNvPr id="23559" name="Rectangle 7">
            <a:extLst>
              <a:ext uri="{FF2B5EF4-FFF2-40B4-BE49-F238E27FC236}">
                <a16:creationId xmlns:a16="http://schemas.microsoft.com/office/drawing/2014/main" id="{7198A26E-DAB5-4106-BDCE-9E899514C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957262"/>
            <a:ext cx="7924800" cy="9144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r>
              <a:rPr lang="en-US" dirty="0" err="1">
                <a:latin typeface="Times New Roman" pitchFamily="18" charset="0"/>
              </a:rPr>
              <a:t>Cierta</a:t>
            </a:r>
            <a:r>
              <a:rPr lang="en-US" dirty="0">
                <a:latin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</a:rPr>
              <a:t>cantidad</a:t>
            </a:r>
            <a:r>
              <a:rPr lang="en-US" dirty="0">
                <a:latin typeface="Times New Roman" pitchFamily="18" charset="0"/>
              </a:rPr>
              <a:t> de moles de </a:t>
            </a:r>
            <a:r>
              <a:rPr lang="en-US" dirty="0" err="1">
                <a:latin typeface="Times New Roman" pitchFamily="18" charset="0"/>
              </a:rPr>
              <a:t>nitrógeno</a:t>
            </a:r>
            <a:r>
              <a:rPr lang="en-US" dirty="0">
                <a:latin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</a:rPr>
              <a:t>ocupa</a:t>
            </a:r>
            <a:r>
              <a:rPr lang="en-US" dirty="0">
                <a:latin typeface="Times New Roman" pitchFamily="18" charset="0"/>
              </a:rPr>
              <a:t> 5.00 L a 752 mmHg y </a:t>
            </a:r>
            <a:r>
              <a:rPr lang="en-US" dirty="0" err="1">
                <a:latin typeface="Times New Roman" pitchFamily="18" charset="0"/>
              </a:rPr>
              <a:t>temperatura</a:t>
            </a:r>
            <a:r>
              <a:rPr lang="en-US" dirty="0">
                <a:latin typeface="Times New Roman" pitchFamily="18" charset="0"/>
              </a:rPr>
              <a:t> de 20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°</a:t>
            </a:r>
            <a:r>
              <a:rPr lang="en-US" dirty="0">
                <a:latin typeface="Times New Roman" pitchFamily="18" charset="0"/>
              </a:rPr>
              <a:t>C. Determine el </a:t>
            </a:r>
            <a:r>
              <a:rPr lang="en-US" i="1" dirty="0" err="1">
                <a:latin typeface="Times New Roman" pitchFamily="18" charset="0"/>
              </a:rPr>
              <a:t>volumen</a:t>
            </a:r>
            <a:r>
              <a:rPr lang="en-US" i="1" dirty="0">
                <a:latin typeface="Times New Roman" pitchFamily="18" charset="0"/>
              </a:rPr>
              <a:t> final</a:t>
            </a:r>
            <a:r>
              <a:rPr lang="en-US" dirty="0">
                <a:latin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</a:rPr>
              <a:t>si</a:t>
            </a:r>
            <a:r>
              <a:rPr lang="en-US" dirty="0">
                <a:latin typeface="Times New Roman" pitchFamily="18" charset="0"/>
              </a:rPr>
              <a:t> la </a:t>
            </a:r>
            <a:r>
              <a:rPr lang="en-US" dirty="0" err="1">
                <a:latin typeface="Times New Roman" pitchFamily="18" charset="0"/>
              </a:rPr>
              <a:t>presi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ó</a:t>
            </a:r>
            <a:r>
              <a:rPr lang="en-US" dirty="0" err="1">
                <a:latin typeface="Times New Roman" pitchFamily="18" charset="0"/>
              </a:rPr>
              <a:t>n</a:t>
            </a:r>
            <a:r>
              <a:rPr lang="en-US" dirty="0">
                <a:latin typeface="Times New Roman" pitchFamily="18" charset="0"/>
              </a:rPr>
              <a:t> se reduce a 382 mmHg </a:t>
            </a:r>
            <a:r>
              <a:rPr lang="en-US" dirty="0" err="1">
                <a:latin typeface="Times New Roman" pitchFamily="18" charset="0"/>
              </a:rPr>
              <a:t>manteniendo</a:t>
            </a:r>
            <a:r>
              <a:rPr lang="en-US" dirty="0">
                <a:latin typeface="Times New Roman" pitchFamily="18" charset="0"/>
              </a:rPr>
              <a:t> la </a:t>
            </a:r>
            <a:r>
              <a:rPr lang="en-US" dirty="0" err="1">
                <a:latin typeface="Times New Roman" pitchFamily="18" charset="0"/>
              </a:rPr>
              <a:t>temperatura</a:t>
            </a:r>
            <a:r>
              <a:rPr lang="en-US" dirty="0">
                <a:latin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</a:rPr>
              <a:t>constante</a:t>
            </a:r>
            <a:r>
              <a:rPr lang="en-US" dirty="0">
                <a:latin typeface="Times New Roman" pitchFamily="18" charset="0"/>
              </a:rPr>
              <a:t> y moles </a:t>
            </a:r>
            <a:r>
              <a:rPr lang="en-US" dirty="0" err="1">
                <a:latin typeface="Times New Roman" pitchFamily="18" charset="0"/>
              </a:rPr>
              <a:t>constantes</a:t>
            </a:r>
            <a:r>
              <a:rPr lang="en-US" dirty="0"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23560" name="Object 8">
            <a:extLst>
              <a:ext uri="{FF2B5EF4-FFF2-40B4-BE49-F238E27FC236}">
                <a16:creationId xmlns:a16="http://schemas.microsoft.com/office/drawing/2014/main" id="{E32826B8-D87C-4A50-B835-C60F6DAE56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5784631"/>
              </p:ext>
            </p:extLst>
          </p:nvPr>
        </p:nvGraphicFramePr>
        <p:xfrm>
          <a:off x="1289079" y="4572000"/>
          <a:ext cx="5080000" cy="1328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527300" imgH="660400" progId="Equation.3">
                  <p:embed/>
                </p:oleObj>
              </mc:Choice>
              <mc:Fallback>
                <p:oleObj name="Equation" r:id="rId3" imgW="2527300" imgH="660400" progId="Equation.3">
                  <p:embed/>
                  <p:pic>
                    <p:nvPicPr>
                      <p:cNvPr id="23560" name="Object 8">
                        <a:extLst>
                          <a:ext uri="{FF2B5EF4-FFF2-40B4-BE49-F238E27FC236}">
                            <a16:creationId xmlns:a16="http://schemas.microsoft.com/office/drawing/2014/main" id="{E32826B8-D87C-4A50-B835-C60F6DAE56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9079" y="4572000"/>
                        <a:ext cx="5080000" cy="1328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B04DCEFF-10AD-4B66-A56D-DC9B0FC30963}"/>
              </a:ext>
            </a:extLst>
          </p:cNvPr>
          <p:cNvGrpSpPr/>
          <p:nvPr/>
        </p:nvGrpSpPr>
        <p:grpSpPr>
          <a:xfrm>
            <a:off x="1269246" y="2115984"/>
            <a:ext cx="838200" cy="838200"/>
            <a:chOff x="914400" y="1981200"/>
            <a:chExt cx="1371600" cy="1219200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1C3710E6-A7AC-45BB-87DE-1D0BD4C3AD2A}"/>
                </a:ext>
              </a:extLst>
            </p:cNvPr>
            <p:cNvSpPr/>
            <p:nvPr/>
          </p:nvSpPr>
          <p:spPr>
            <a:xfrm>
              <a:off x="914400" y="1981200"/>
              <a:ext cx="1371600" cy="121920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7CF9B3CB-1EF1-470A-8415-489154082FC9}"/>
                </a:ext>
              </a:extLst>
            </p:cNvPr>
            <p:cNvSpPr/>
            <p:nvPr/>
          </p:nvSpPr>
          <p:spPr>
            <a:xfrm>
              <a:off x="1676400" y="2209800"/>
              <a:ext cx="152400" cy="152400"/>
            </a:xfrm>
            <a:prstGeom prst="ellipse">
              <a:avLst/>
            </a:prstGeom>
            <a:solidFill>
              <a:srgbClr val="FE003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97CBBDB-2F79-40E0-8444-2A83DBDC8AFD}"/>
                </a:ext>
              </a:extLst>
            </p:cNvPr>
            <p:cNvSpPr/>
            <p:nvPr/>
          </p:nvSpPr>
          <p:spPr>
            <a:xfrm>
              <a:off x="1828800" y="2362200"/>
              <a:ext cx="152400" cy="152400"/>
            </a:xfrm>
            <a:prstGeom prst="ellipse">
              <a:avLst/>
            </a:prstGeom>
            <a:solidFill>
              <a:srgbClr val="FE003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8769A3E-50EE-405A-B725-D57607018C85}"/>
                </a:ext>
              </a:extLst>
            </p:cNvPr>
            <p:cNvSpPr/>
            <p:nvPr/>
          </p:nvSpPr>
          <p:spPr>
            <a:xfrm>
              <a:off x="1676400" y="2753638"/>
              <a:ext cx="152400" cy="152400"/>
            </a:xfrm>
            <a:prstGeom prst="ellipse">
              <a:avLst/>
            </a:prstGeom>
            <a:solidFill>
              <a:srgbClr val="FE003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8770594-68B2-4354-B012-3F129DEED000}"/>
                </a:ext>
              </a:extLst>
            </p:cNvPr>
            <p:cNvSpPr/>
            <p:nvPr/>
          </p:nvSpPr>
          <p:spPr>
            <a:xfrm>
              <a:off x="1219200" y="2420526"/>
              <a:ext cx="152400" cy="152400"/>
            </a:xfrm>
            <a:prstGeom prst="ellipse">
              <a:avLst/>
            </a:prstGeom>
            <a:solidFill>
              <a:srgbClr val="FE003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06FCB4E-EFCB-490E-B1A0-FDDFBFDA07E9}"/>
                </a:ext>
              </a:extLst>
            </p:cNvPr>
            <p:cNvSpPr/>
            <p:nvPr/>
          </p:nvSpPr>
          <p:spPr>
            <a:xfrm>
              <a:off x="1981200" y="2590800"/>
              <a:ext cx="152400" cy="152400"/>
            </a:xfrm>
            <a:prstGeom prst="ellipse">
              <a:avLst/>
            </a:prstGeom>
            <a:solidFill>
              <a:srgbClr val="FE003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E5AC11D-C556-41DC-ACD8-26470861B42B}"/>
                </a:ext>
              </a:extLst>
            </p:cNvPr>
            <p:cNvSpPr/>
            <p:nvPr/>
          </p:nvSpPr>
          <p:spPr>
            <a:xfrm>
              <a:off x="1524000" y="2986413"/>
              <a:ext cx="152400" cy="152400"/>
            </a:xfrm>
            <a:prstGeom prst="ellipse">
              <a:avLst/>
            </a:prstGeom>
            <a:solidFill>
              <a:srgbClr val="FE003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3084F3E-CFC5-4555-A3AA-E15034C9ED49}"/>
                </a:ext>
              </a:extLst>
            </p:cNvPr>
            <p:cNvSpPr/>
            <p:nvPr/>
          </p:nvSpPr>
          <p:spPr>
            <a:xfrm>
              <a:off x="1475983" y="2143124"/>
              <a:ext cx="152400" cy="152400"/>
            </a:xfrm>
            <a:prstGeom prst="ellipse">
              <a:avLst/>
            </a:prstGeom>
            <a:solidFill>
              <a:srgbClr val="FE003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EC64762-4DDA-422C-8319-D45A06AB6406}"/>
                </a:ext>
              </a:extLst>
            </p:cNvPr>
            <p:cNvSpPr/>
            <p:nvPr/>
          </p:nvSpPr>
          <p:spPr>
            <a:xfrm>
              <a:off x="1258866" y="2734263"/>
              <a:ext cx="152400" cy="152400"/>
            </a:xfrm>
            <a:prstGeom prst="ellipse">
              <a:avLst/>
            </a:prstGeom>
            <a:solidFill>
              <a:srgbClr val="FE003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</p:grp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CEBA30A-143C-41CA-BEDB-9491132266C7}"/>
              </a:ext>
            </a:extLst>
          </p:cNvPr>
          <p:cNvCxnSpPr>
            <a:cxnSpLocks/>
          </p:cNvCxnSpPr>
          <p:nvPr/>
        </p:nvCxnSpPr>
        <p:spPr>
          <a:xfrm>
            <a:off x="2514600" y="2572926"/>
            <a:ext cx="1752600" cy="1787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C16C8AE-F8BC-481E-9EA4-550719F59903}"/>
              </a:ext>
            </a:extLst>
          </p:cNvPr>
          <p:cNvGrpSpPr/>
          <p:nvPr/>
        </p:nvGrpSpPr>
        <p:grpSpPr>
          <a:xfrm>
            <a:off x="4570822" y="1925484"/>
            <a:ext cx="1228594" cy="1219200"/>
            <a:chOff x="914400" y="1981200"/>
            <a:chExt cx="1371600" cy="12192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C157C44-D124-4198-A7AF-5448735CCD8F}"/>
                </a:ext>
              </a:extLst>
            </p:cNvPr>
            <p:cNvSpPr/>
            <p:nvPr/>
          </p:nvSpPr>
          <p:spPr>
            <a:xfrm>
              <a:off x="914400" y="1981200"/>
              <a:ext cx="1371600" cy="121920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A873754-56EC-446F-A20F-2227D8427B42}"/>
                </a:ext>
              </a:extLst>
            </p:cNvPr>
            <p:cNvSpPr/>
            <p:nvPr/>
          </p:nvSpPr>
          <p:spPr>
            <a:xfrm>
              <a:off x="1648307" y="2295219"/>
              <a:ext cx="152400" cy="152400"/>
            </a:xfrm>
            <a:prstGeom prst="ellipse">
              <a:avLst/>
            </a:prstGeom>
            <a:solidFill>
              <a:srgbClr val="FE003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956E155-8BA6-4F0B-9FAF-4BB1BF199321}"/>
                </a:ext>
              </a:extLst>
            </p:cNvPr>
            <p:cNvSpPr/>
            <p:nvPr/>
          </p:nvSpPr>
          <p:spPr>
            <a:xfrm>
              <a:off x="1994016" y="2338647"/>
              <a:ext cx="152400" cy="152400"/>
            </a:xfrm>
            <a:prstGeom prst="ellipse">
              <a:avLst/>
            </a:prstGeom>
            <a:solidFill>
              <a:srgbClr val="FE003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1E39EE7-F620-4FC8-A02A-D219D94F99E5}"/>
                </a:ext>
              </a:extLst>
            </p:cNvPr>
            <p:cNvSpPr/>
            <p:nvPr/>
          </p:nvSpPr>
          <p:spPr>
            <a:xfrm>
              <a:off x="1524000" y="2604998"/>
              <a:ext cx="152400" cy="152400"/>
            </a:xfrm>
            <a:prstGeom prst="ellipse">
              <a:avLst/>
            </a:prstGeom>
            <a:solidFill>
              <a:srgbClr val="FE003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FE63509-C53A-4323-B1E7-BF3E09D7AD0C}"/>
                </a:ext>
              </a:extLst>
            </p:cNvPr>
            <p:cNvSpPr/>
            <p:nvPr/>
          </p:nvSpPr>
          <p:spPr>
            <a:xfrm>
              <a:off x="1145118" y="2234762"/>
              <a:ext cx="152400" cy="152400"/>
            </a:xfrm>
            <a:prstGeom prst="ellipse">
              <a:avLst/>
            </a:prstGeom>
            <a:solidFill>
              <a:srgbClr val="FE003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2DAF3A0-BB70-40D8-8B4B-A149B7086F7C}"/>
                </a:ext>
              </a:extLst>
            </p:cNvPr>
            <p:cNvSpPr/>
            <p:nvPr/>
          </p:nvSpPr>
          <p:spPr>
            <a:xfrm>
              <a:off x="1917816" y="2703728"/>
              <a:ext cx="152400" cy="152400"/>
            </a:xfrm>
            <a:prstGeom prst="ellipse">
              <a:avLst/>
            </a:prstGeom>
            <a:solidFill>
              <a:srgbClr val="FE003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D37A278-47EC-49BA-B672-F550D84FFA05}"/>
                </a:ext>
              </a:extLst>
            </p:cNvPr>
            <p:cNvSpPr/>
            <p:nvPr/>
          </p:nvSpPr>
          <p:spPr>
            <a:xfrm>
              <a:off x="1524000" y="2986413"/>
              <a:ext cx="152400" cy="152400"/>
            </a:xfrm>
            <a:prstGeom prst="ellipse">
              <a:avLst/>
            </a:prstGeom>
            <a:solidFill>
              <a:srgbClr val="FE003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728FBA6-7463-4BF2-94CC-408D056C3B32}"/>
                </a:ext>
              </a:extLst>
            </p:cNvPr>
            <p:cNvSpPr/>
            <p:nvPr/>
          </p:nvSpPr>
          <p:spPr>
            <a:xfrm>
              <a:off x="1517203" y="2018159"/>
              <a:ext cx="152400" cy="152400"/>
            </a:xfrm>
            <a:prstGeom prst="ellipse">
              <a:avLst/>
            </a:prstGeom>
            <a:solidFill>
              <a:srgbClr val="FE003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2C78086-9768-4FD1-8E95-39C61C70F90E}"/>
                </a:ext>
              </a:extLst>
            </p:cNvPr>
            <p:cNvSpPr/>
            <p:nvPr/>
          </p:nvSpPr>
          <p:spPr>
            <a:xfrm>
              <a:off x="1099551" y="2731326"/>
              <a:ext cx="152400" cy="152400"/>
            </a:xfrm>
            <a:prstGeom prst="ellipse">
              <a:avLst/>
            </a:prstGeom>
            <a:solidFill>
              <a:srgbClr val="FE003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78623387-6379-4487-9601-2574B5C9B6F3}"/>
              </a:ext>
            </a:extLst>
          </p:cNvPr>
          <p:cNvSpPr txBox="1"/>
          <p:nvPr/>
        </p:nvSpPr>
        <p:spPr>
          <a:xfrm>
            <a:off x="990600" y="3052673"/>
            <a:ext cx="17379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sz="2000" dirty="0">
                <a:solidFill>
                  <a:srgbClr val="0000FF"/>
                </a:solidFill>
              </a:rPr>
              <a:t>P</a:t>
            </a:r>
            <a:r>
              <a:rPr lang="es-PR" sz="2000" baseline="-25000" dirty="0">
                <a:solidFill>
                  <a:srgbClr val="0000FF"/>
                </a:solidFill>
              </a:rPr>
              <a:t>i</a:t>
            </a:r>
            <a:r>
              <a:rPr lang="es-PR" sz="2000" dirty="0">
                <a:solidFill>
                  <a:srgbClr val="0000FF"/>
                </a:solidFill>
              </a:rPr>
              <a:t> = 752 </a:t>
            </a:r>
            <a:r>
              <a:rPr lang="es-PR" sz="2000" dirty="0" err="1">
                <a:solidFill>
                  <a:srgbClr val="0000FF"/>
                </a:solidFill>
              </a:rPr>
              <a:t>mmHg</a:t>
            </a:r>
            <a:endParaRPr lang="es-PR" sz="2000" dirty="0">
              <a:solidFill>
                <a:srgbClr val="0000FF"/>
              </a:solidFill>
            </a:endParaRPr>
          </a:p>
          <a:p>
            <a:r>
              <a:rPr lang="es-PR" sz="2000" dirty="0">
                <a:solidFill>
                  <a:srgbClr val="0000FF"/>
                </a:solidFill>
              </a:rPr>
              <a:t>V</a:t>
            </a:r>
            <a:r>
              <a:rPr lang="es-PR" sz="2000" baseline="-25000" dirty="0">
                <a:solidFill>
                  <a:srgbClr val="0000FF"/>
                </a:solidFill>
              </a:rPr>
              <a:t>i</a:t>
            </a:r>
            <a:r>
              <a:rPr lang="es-PR" sz="2000" dirty="0">
                <a:solidFill>
                  <a:srgbClr val="0000FF"/>
                </a:solidFill>
              </a:rPr>
              <a:t> = 5.0 L</a:t>
            </a:r>
          </a:p>
          <a:p>
            <a:r>
              <a:rPr lang="es-PR" sz="2000" dirty="0">
                <a:solidFill>
                  <a:srgbClr val="0000FF"/>
                </a:solidFill>
              </a:rPr>
              <a:t>n</a:t>
            </a:r>
            <a:r>
              <a:rPr lang="es-PR" sz="2000" baseline="-25000" dirty="0">
                <a:solidFill>
                  <a:srgbClr val="0000FF"/>
                </a:solidFill>
              </a:rPr>
              <a:t>i </a:t>
            </a:r>
            <a:r>
              <a:rPr lang="es-PR" sz="2000" dirty="0">
                <a:solidFill>
                  <a:srgbClr val="0000FF"/>
                </a:solidFill>
              </a:rPr>
              <a:t>= X </a:t>
            </a:r>
            <a:r>
              <a:rPr lang="es-PR" sz="2000" dirty="0" err="1">
                <a:solidFill>
                  <a:srgbClr val="0000FF"/>
                </a:solidFill>
              </a:rPr>
              <a:t>cant</a:t>
            </a:r>
            <a:endParaRPr lang="es-PR" sz="2000" dirty="0">
              <a:solidFill>
                <a:srgbClr val="0000FF"/>
              </a:solidFill>
            </a:endParaRPr>
          </a:p>
          <a:p>
            <a:r>
              <a:rPr lang="es-PR" sz="2000" dirty="0">
                <a:solidFill>
                  <a:srgbClr val="0000FF"/>
                </a:solidFill>
              </a:rPr>
              <a:t>T</a:t>
            </a:r>
            <a:r>
              <a:rPr lang="es-PR" sz="2000" baseline="-25000" dirty="0">
                <a:solidFill>
                  <a:srgbClr val="0000FF"/>
                </a:solidFill>
              </a:rPr>
              <a:t>i</a:t>
            </a:r>
            <a:r>
              <a:rPr lang="es-PR" sz="2000" dirty="0">
                <a:solidFill>
                  <a:srgbClr val="0000FF"/>
                </a:solidFill>
              </a:rPr>
              <a:t> = 20 °C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51A7169-E9A1-4915-BB0F-145BA7AB455B}"/>
              </a:ext>
            </a:extLst>
          </p:cNvPr>
          <p:cNvSpPr txBox="1"/>
          <p:nvPr/>
        </p:nvSpPr>
        <p:spPr>
          <a:xfrm>
            <a:off x="4570822" y="3219271"/>
            <a:ext cx="17538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sz="2000" dirty="0" err="1">
                <a:solidFill>
                  <a:srgbClr val="00B050"/>
                </a:solidFill>
              </a:rPr>
              <a:t>P</a:t>
            </a:r>
            <a:r>
              <a:rPr lang="es-PR" sz="2000" baseline="-25000" dirty="0" err="1">
                <a:solidFill>
                  <a:srgbClr val="00B050"/>
                </a:solidFill>
              </a:rPr>
              <a:t>f</a:t>
            </a:r>
            <a:r>
              <a:rPr lang="es-PR" sz="2000" dirty="0">
                <a:solidFill>
                  <a:srgbClr val="00B050"/>
                </a:solidFill>
              </a:rPr>
              <a:t> = 382 </a:t>
            </a:r>
            <a:r>
              <a:rPr lang="es-PR" sz="2000" dirty="0" err="1">
                <a:solidFill>
                  <a:srgbClr val="00B050"/>
                </a:solidFill>
              </a:rPr>
              <a:t>mmHg</a:t>
            </a:r>
            <a:endParaRPr lang="es-PR" sz="2000" dirty="0">
              <a:solidFill>
                <a:srgbClr val="00B050"/>
              </a:solidFill>
            </a:endParaRPr>
          </a:p>
          <a:p>
            <a:r>
              <a:rPr lang="es-PR" sz="2000" dirty="0" err="1">
                <a:solidFill>
                  <a:srgbClr val="00B050"/>
                </a:solidFill>
              </a:rPr>
              <a:t>V</a:t>
            </a:r>
            <a:r>
              <a:rPr lang="es-PR" sz="2000" baseline="-25000" dirty="0" err="1">
                <a:solidFill>
                  <a:srgbClr val="00B050"/>
                </a:solidFill>
              </a:rPr>
              <a:t>f</a:t>
            </a:r>
            <a:r>
              <a:rPr lang="es-PR" sz="2000" dirty="0">
                <a:solidFill>
                  <a:srgbClr val="00B050"/>
                </a:solidFill>
              </a:rPr>
              <a:t> = ?</a:t>
            </a:r>
          </a:p>
          <a:p>
            <a:r>
              <a:rPr lang="es-PR" sz="2000" dirty="0" err="1">
                <a:solidFill>
                  <a:srgbClr val="00B050"/>
                </a:solidFill>
              </a:rPr>
              <a:t>n</a:t>
            </a:r>
            <a:r>
              <a:rPr lang="es-PR" sz="2000" baseline="-25000" dirty="0" err="1">
                <a:solidFill>
                  <a:srgbClr val="00B050"/>
                </a:solidFill>
              </a:rPr>
              <a:t>f</a:t>
            </a:r>
            <a:r>
              <a:rPr lang="es-PR" sz="2000" baseline="-25000" dirty="0">
                <a:solidFill>
                  <a:srgbClr val="00B050"/>
                </a:solidFill>
              </a:rPr>
              <a:t> </a:t>
            </a:r>
            <a:r>
              <a:rPr lang="es-PR" sz="2000" dirty="0">
                <a:solidFill>
                  <a:srgbClr val="00B050"/>
                </a:solidFill>
              </a:rPr>
              <a:t>= X </a:t>
            </a:r>
            <a:r>
              <a:rPr lang="es-PR" sz="2000" dirty="0" err="1">
                <a:solidFill>
                  <a:srgbClr val="00B050"/>
                </a:solidFill>
              </a:rPr>
              <a:t>cant</a:t>
            </a:r>
            <a:endParaRPr lang="es-PR" sz="2000" dirty="0">
              <a:solidFill>
                <a:srgbClr val="00B050"/>
              </a:solidFill>
            </a:endParaRPr>
          </a:p>
          <a:p>
            <a:r>
              <a:rPr lang="es-PR" sz="2000" dirty="0" err="1">
                <a:solidFill>
                  <a:srgbClr val="00B050"/>
                </a:solidFill>
              </a:rPr>
              <a:t>T</a:t>
            </a:r>
            <a:r>
              <a:rPr lang="es-PR" sz="2000" baseline="-25000" dirty="0" err="1">
                <a:solidFill>
                  <a:srgbClr val="00B050"/>
                </a:solidFill>
              </a:rPr>
              <a:t>f</a:t>
            </a:r>
            <a:r>
              <a:rPr lang="es-PR" sz="2000" dirty="0">
                <a:solidFill>
                  <a:srgbClr val="00B050"/>
                </a:solidFill>
              </a:rPr>
              <a:t> = 20 °C</a:t>
            </a:r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2C7419D5-4763-4655-9045-4768E5EB72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5816626"/>
              </p:ext>
            </p:extLst>
          </p:nvPr>
        </p:nvGraphicFramePr>
        <p:xfrm>
          <a:off x="2835692" y="2154084"/>
          <a:ext cx="1111250" cy="4100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98400" imgH="241200" progId="Equation.DSMT4">
                  <p:embed/>
                </p:oleObj>
              </mc:Choice>
              <mc:Fallback>
                <p:oleObj name="Equation" r:id="rId5" imgW="698400" imgH="241200" progId="Equation.DSMT4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2C7419D5-4763-4655-9045-4768E5EB72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35692" y="2154084"/>
                        <a:ext cx="1111250" cy="4100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C605F96-579C-49C9-A498-C88A45FCF4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056" y="350838"/>
            <a:ext cx="8229600" cy="454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200" dirty="0" err="1">
                <a:solidFill>
                  <a:srgbClr val="0000FF"/>
                </a:solidFill>
              </a:rPr>
              <a:t>Ejercicio</a:t>
            </a:r>
            <a:r>
              <a:rPr lang="en-US" altLang="en-US" sz="3200" dirty="0">
                <a:solidFill>
                  <a:srgbClr val="0000FF"/>
                </a:solidFill>
              </a:rPr>
              <a:t> 2: Ley de Boyle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C0A2ABCC-6520-467E-98BC-04C95C545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056" y="846616"/>
            <a:ext cx="8795544" cy="9509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r>
              <a:rPr lang="en-US" dirty="0">
                <a:latin typeface="Times New Roman" pitchFamily="18" charset="0"/>
              </a:rPr>
              <a:t>Un </a:t>
            </a:r>
            <a:r>
              <a:rPr lang="en-US" dirty="0" err="1">
                <a:latin typeface="Times New Roman" pitchFamily="18" charset="0"/>
              </a:rPr>
              <a:t>cilindro</a:t>
            </a:r>
            <a:r>
              <a:rPr lang="en-US" dirty="0">
                <a:latin typeface="Times New Roman" pitchFamily="18" charset="0"/>
              </a:rPr>
              <a:t> de 50.0 L de </a:t>
            </a:r>
            <a:r>
              <a:rPr lang="en-US" dirty="0" err="1">
                <a:latin typeface="Times New Roman" pitchFamily="18" charset="0"/>
              </a:rPr>
              <a:t>arg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ó</a:t>
            </a:r>
            <a:r>
              <a:rPr lang="en-US" dirty="0" err="1">
                <a:latin typeface="Times New Roman" pitchFamily="18" charset="0"/>
              </a:rPr>
              <a:t>n</a:t>
            </a:r>
            <a:r>
              <a:rPr lang="en-US" dirty="0">
                <a:latin typeface="Times New Roman" pitchFamily="18" charset="0"/>
              </a:rPr>
              <a:t> se  </a:t>
            </a:r>
            <a:r>
              <a:rPr lang="en-US" dirty="0" err="1">
                <a:latin typeface="Times New Roman" pitchFamily="18" charset="0"/>
              </a:rPr>
              <a:t>conecta</a:t>
            </a:r>
            <a:r>
              <a:rPr lang="en-US" dirty="0">
                <a:latin typeface="Times New Roman" pitchFamily="18" charset="0"/>
              </a:rPr>
              <a:t> a un </a:t>
            </a:r>
            <a:r>
              <a:rPr lang="en-US" dirty="0" err="1">
                <a:latin typeface="Times New Roman" pitchFamily="18" charset="0"/>
              </a:rPr>
              <a:t>tanque</a:t>
            </a:r>
            <a:r>
              <a:rPr lang="en-US" dirty="0">
                <a:latin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</a:rPr>
              <a:t>vac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í</a:t>
            </a:r>
            <a:r>
              <a:rPr lang="en-US" dirty="0" err="1">
                <a:latin typeface="Times New Roman" pitchFamily="18" charset="0"/>
              </a:rPr>
              <a:t>o</a:t>
            </a:r>
            <a:r>
              <a:rPr lang="en-US" dirty="0">
                <a:latin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</a:rPr>
              <a:t>mediante</a:t>
            </a:r>
            <a:r>
              <a:rPr lang="en-US" dirty="0">
                <a:latin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</a:rPr>
              <a:t>llave</a:t>
            </a:r>
            <a:r>
              <a:rPr lang="en-US" dirty="0">
                <a:latin typeface="Times New Roman" pitchFamily="18" charset="0"/>
              </a:rPr>
              <a:t> de paso. Al </a:t>
            </a:r>
            <a:r>
              <a:rPr lang="en-US" dirty="0" err="1">
                <a:latin typeface="Times New Roman" pitchFamily="18" charset="0"/>
              </a:rPr>
              <a:t>abrir</a:t>
            </a:r>
            <a:r>
              <a:rPr lang="en-US" dirty="0">
                <a:latin typeface="Times New Roman" pitchFamily="18" charset="0"/>
              </a:rPr>
              <a:t> la </a:t>
            </a:r>
            <a:r>
              <a:rPr lang="en-US" dirty="0" err="1">
                <a:latin typeface="Times New Roman" pitchFamily="18" charset="0"/>
              </a:rPr>
              <a:t>llave</a:t>
            </a:r>
            <a:r>
              <a:rPr lang="en-US" dirty="0">
                <a:latin typeface="Times New Roman" pitchFamily="18" charset="0"/>
              </a:rPr>
              <a:t>, la </a:t>
            </a:r>
            <a:r>
              <a:rPr lang="en-US" dirty="0" err="1">
                <a:latin typeface="Times New Roman" pitchFamily="18" charset="0"/>
              </a:rPr>
              <a:t>presi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ó</a:t>
            </a:r>
            <a:r>
              <a:rPr lang="en-US" dirty="0" err="1">
                <a:latin typeface="Times New Roman" pitchFamily="18" charset="0"/>
              </a:rPr>
              <a:t>n</a:t>
            </a:r>
            <a:r>
              <a:rPr lang="en-US" dirty="0">
                <a:latin typeface="Times New Roman" pitchFamily="18" charset="0"/>
              </a:rPr>
              <a:t> es de 1.55 mmHg. Determine el volume del </a:t>
            </a:r>
            <a:r>
              <a:rPr lang="en-US" dirty="0" err="1">
                <a:latin typeface="Times New Roman" pitchFamily="18" charset="0"/>
              </a:rPr>
              <a:t>tanque</a:t>
            </a:r>
            <a:r>
              <a:rPr lang="en-US" dirty="0"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24580" name="Object 4">
            <a:extLst>
              <a:ext uri="{FF2B5EF4-FFF2-40B4-BE49-F238E27FC236}">
                <a16:creationId xmlns:a16="http://schemas.microsoft.com/office/drawing/2014/main" id="{920EBF73-1B7C-4A7F-8C6A-B9F485DB28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1056437"/>
              </p:ext>
            </p:extLst>
          </p:nvPr>
        </p:nvGraphicFramePr>
        <p:xfrm>
          <a:off x="2011362" y="3893460"/>
          <a:ext cx="5121275" cy="200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63480" imgH="965160" progId="Equation.DSMT4">
                  <p:embed/>
                </p:oleObj>
              </mc:Choice>
              <mc:Fallback>
                <p:oleObj name="Equation" r:id="rId3" imgW="2463480" imgH="965160" progId="Equation.DSMT4">
                  <p:embed/>
                  <p:pic>
                    <p:nvPicPr>
                      <p:cNvPr id="24580" name="Object 4">
                        <a:extLst>
                          <a:ext uri="{FF2B5EF4-FFF2-40B4-BE49-F238E27FC236}">
                            <a16:creationId xmlns:a16="http://schemas.microsoft.com/office/drawing/2014/main" id="{920EBF73-1B7C-4A7F-8C6A-B9F485DB28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1362" y="3893460"/>
                        <a:ext cx="5121275" cy="20066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10">
            <a:extLst>
              <a:ext uri="{FF2B5EF4-FFF2-40B4-BE49-F238E27FC236}">
                <a16:creationId xmlns:a16="http://schemas.microsoft.com/office/drawing/2014/main" id="{4C9C7A1C-1264-43BE-ADBD-5688958BB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40540"/>
            <a:ext cx="6019800" cy="245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E76E415-5A3A-4079-9189-D2D254869082}"/>
                  </a:ext>
                </a:extLst>
              </p14:cNvPr>
              <p14:cNvContentPartPr/>
              <p14:nvPr/>
            </p14:nvContentPartPr>
            <p14:xfrm>
              <a:off x="5839614" y="3603097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E76E415-5A3A-4079-9189-D2D25486908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830974" y="3594097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F8A136C5-20DD-420B-BBEC-EF7FFABAEB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2775" y="304800"/>
            <a:ext cx="5324475" cy="454025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3200" dirty="0">
                <a:solidFill>
                  <a:srgbClr val="0000FF"/>
                </a:solidFill>
              </a:rPr>
              <a:t>Ley de Charles (1787): V=</a:t>
            </a:r>
            <a:r>
              <a:rPr lang="en-US" altLang="en-US" sz="3200" dirty="0" err="1">
                <a:solidFill>
                  <a:srgbClr val="0000FF"/>
                </a:solidFill>
              </a:rPr>
              <a:t>kT</a:t>
            </a:r>
            <a:endParaRPr lang="en-US" altLang="en-US" sz="3200" dirty="0">
              <a:solidFill>
                <a:srgbClr val="0000FF"/>
              </a:solidFill>
            </a:endParaRPr>
          </a:p>
        </p:txBody>
      </p:sp>
      <p:pic>
        <p:nvPicPr>
          <p:cNvPr id="21507" name="Picture 4" descr="FG06_08_1C">
            <a:extLst>
              <a:ext uri="{FF2B5EF4-FFF2-40B4-BE49-F238E27FC236}">
                <a16:creationId xmlns:a16="http://schemas.microsoft.com/office/drawing/2014/main" id="{34265962-5E5F-44AB-8753-809BF6905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95400"/>
            <a:ext cx="5791200" cy="334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 Box 5">
            <a:extLst>
              <a:ext uri="{FF2B5EF4-FFF2-40B4-BE49-F238E27FC236}">
                <a16:creationId xmlns:a16="http://schemas.microsoft.com/office/drawing/2014/main" id="{0A555C4D-709F-4930-838A-D12B840B3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868" y="5043641"/>
            <a:ext cx="8732263" cy="83099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400" dirty="0">
                <a:solidFill>
                  <a:srgbClr val="00B050"/>
                </a:solidFill>
                <a:latin typeface="Times New Roman" pitchFamily="18" charset="0"/>
              </a:rPr>
              <a:t>El 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volumen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</a:rPr>
              <a:t> del gas es 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directamente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proporcional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</a:rPr>
              <a:t> a la temperature a 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presión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</a:rPr>
              <a:t> (P) y 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cantidad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</a:rPr>
              <a:t> moles (n) 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constantes</a:t>
            </a:r>
            <a:endParaRPr lang="en-US" sz="2400" dirty="0">
              <a:solidFill>
                <a:srgbClr val="00B050"/>
              </a:solidFill>
              <a:latin typeface="Times New Roman" pitchFamily="18" charset="0"/>
            </a:endParaRPr>
          </a:p>
        </p:txBody>
      </p:sp>
      <p:sp>
        <p:nvSpPr>
          <p:cNvPr id="21509" name="Text Box 6">
            <a:extLst>
              <a:ext uri="{FF2B5EF4-FFF2-40B4-BE49-F238E27FC236}">
                <a16:creationId xmlns:a16="http://schemas.microsoft.com/office/drawing/2014/main" id="{FABD0264-0A6A-43AF-9534-9C2C20710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1295400"/>
            <a:ext cx="2114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V=(constante)T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2086282-FEA7-4EA8-A469-BE9ECAAEE070}"/>
                  </a:ext>
                </a:extLst>
              </p14:cNvPr>
              <p14:cNvContentPartPr/>
              <p14:nvPr/>
            </p14:nvContentPartPr>
            <p14:xfrm>
              <a:off x="4610975" y="5007097"/>
              <a:ext cx="23040" cy="78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2086282-FEA7-4EA8-A469-BE9ECAAEE0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02335" y="4998457"/>
                <a:ext cx="40680" cy="96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57270764-5130-447D-99F5-80124D4A74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61937"/>
            <a:ext cx="8229600" cy="582613"/>
          </a:xfrm>
        </p:spPr>
        <p:txBody>
          <a:bodyPr/>
          <a:lstStyle/>
          <a:p>
            <a:pPr eaLnBrk="1" hangingPunct="1"/>
            <a:r>
              <a:rPr lang="en-US" altLang="en-US" sz="3200" dirty="0" err="1">
                <a:solidFill>
                  <a:srgbClr val="0000FF"/>
                </a:solidFill>
              </a:rPr>
              <a:t>Ejercicio</a:t>
            </a:r>
            <a:r>
              <a:rPr lang="en-US" altLang="en-US" sz="3200" dirty="0">
                <a:solidFill>
                  <a:srgbClr val="0000FF"/>
                </a:solidFill>
              </a:rPr>
              <a:t> 1: Ley de Charles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F4AE363-1B74-4B95-92A5-14474239D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838329"/>
            <a:ext cx="8382000" cy="103122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r>
              <a:rPr lang="en-US" dirty="0">
                <a:latin typeface="Times New Roman" pitchFamily="18" charset="0"/>
              </a:rPr>
              <a:t>Un </a:t>
            </a:r>
            <a:r>
              <a:rPr lang="en-US" dirty="0" err="1">
                <a:latin typeface="Times New Roman" pitchFamily="18" charset="0"/>
              </a:rPr>
              <a:t>globo</a:t>
            </a:r>
            <a:r>
              <a:rPr lang="en-US" dirty="0">
                <a:latin typeface="Times New Roman" pitchFamily="18" charset="0"/>
              </a:rPr>
              <a:t> se </a:t>
            </a:r>
            <a:r>
              <a:rPr lang="en-US" dirty="0" err="1">
                <a:latin typeface="Times New Roman" pitchFamily="18" charset="0"/>
              </a:rPr>
              <a:t>llena</a:t>
            </a:r>
            <a:r>
              <a:rPr lang="en-US" dirty="0">
                <a:latin typeface="Times New Roman" pitchFamily="18" charset="0"/>
              </a:rPr>
              <a:t> con un </a:t>
            </a:r>
            <a:r>
              <a:rPr lang="en-US" dirty="0" err="1">
                <a:latin typeface="Times New Roman" pitchFamily="18" charset="0"/>
              </a:rPr>
              <a:t>volumen</a:t>
            </a:r>
            <a:r>
              <a:rPr lang="en-US" dirty="0">
                <a:latin typeface="Times New Roman" pitchFamily="18" charset="0"/>
              </a:rPr>
              <a:t> de 2.50 L a una </a:t>
            </a:r>
            <a:r>
              <a:rPr lang="en-US" dirty="0" err="1">
                <a:latin typeface="Times New Roman" pitchFamily="18" charset="0"/>
              </a:rPr>
              <a:t>temperatura</a:t>
            </a:r>
            <a:r>
              <a:rPr lang="en-US" dirty="0">
                <a:latin typeface="Times New Roman" pitchFamily="18" charset="0"/>
              </a:rPr>
              <a:t> de 24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°C. Si el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globo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coloca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lugar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frío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 –25 °C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manteniendo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presión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y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cantidad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del gas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constante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Determine el volume del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globo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baja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temperatura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</a:endParaRPr>
          </a:p>
        </p:txBody>
      </p:sp>
      <p:graphicFrame>
        <p:nvGraphicFramePr>
          <p:cNvPr id="25604" name="Object 4">
            <a:extLst>
              <a:ext uri="{FF2B5EF4-FFF2-40B4-BE49-F238E27FC236}">
                <a16:creationId xmlns:a16="http://schemas.microsoft.com/office/drawing/2014/main" id="{786C6F6A-AB26-48F3-8C34-E8B711D387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0544115"/>
              </p:ext>
            </p:extLst>
          </p:nvPr>
        </p:nvGraphicFramePr>
        <p:xfrm>
          <a:off x="838200" y="2362200"/>
          <a:ext cx="5080000" cy="183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603500" imgH="939800" progId="Equation.DSMT4">
                  <p:embed/>
                </p:oleObj>
              </mc:Choice>
              <mc:Fallback>
                <p:oleObj name="Equation" r:id="rId3" imgW="2603500" imgH="939800" progId="Equation.DSMT4">
                  <p:embed/>
                  <p:pic>
                    <p:nvPicPr>
                      <p:cNvPr id="25604" name="Object 4">
                        <a:extLst>
                          <a:ext uri="{FF2B5EF4-FFF2-40B4-BE49-F238E27FC236}">
                            <a16:creationId xmlns:a16="http://schemas.microsoft.com/office/drawing/2014/main" id="{786C6F6A-AB26-48F3-8C34-E8B711D387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362200"/>
                        <a:ext cx="5080000" cy="183356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432A7BCC-838C-440E-B92B-40ED59079E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4437063" cy="5191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200" dirty="0">
                <a:solidFill>
                  <a:srgbClr val="0000FF"/>
                </a:solidFill>
              </a:rPr>
              <a:t>Ley de Avogadro</a:t>
            </a:r>
          </a:p>
        </p:txBody>
      </p:sp>
      <p:sp>
        <p:nvSpPr>
          <p:cNvPr id="23555" name="Rectangle 5">
            <a:extLst>
              <a:ext uri="{FF2B5EF4-FFF2-40B4-BE49-F238E27FC236}">
                <a16:creationId xmlns:a16="http://schemas.microsoft.com/office/drawing/2014/main" id="{36449094-C926-4837-B4A7-3DD4F95B1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914400"/>
            <a:ext cx="7696200" cy="42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tx2"/>
              </a:buClr>
            </a:pPr>
            <a:r>
              <a:rPr lang="en-US" altLang="en-US" sz="2800" dirty="0">
                <a:latin typeface="Times New Roman" panose="02020603050405020304" pitchFamily="18" charset="0"/>
              </a:rPr>
              <a:t>Gay-Lussac 1808</a:t>
            </a:r>
          </a:p>
          <a:p>
            <a:pPr lvl="1" eaLnBrk="1" hangingPunct="1">
              <a:spcBef>
                <a:spcPct val="50000"/>
              </a:spcBef>
              <a:buClr>
                <a:schemeClr val="tx2"/>
              </a:buClr>
              <a:buFontTx/>
              <a:buNone/>
            </a:pPr>
            <a:r>
              <a:rPr lang="en-US" altLang="en-US" sz="2400" dirty="0" err="1">
                <a:latin typeface="Times New Roman" panose="02020603050405020304" pitchFamily="18" charset="0"/>
              </a:rPr>
              <a:t>Volumenes</a:t>
            </a:r>
            <a:r>
              <a:rPr lang="en-US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</a:rPr>
              <a:t>pequeños</a:t>
            </a:r>
            <a:r>
              <a:rPr lang="en-US" altLang="en-US" sz="2400" dirty="0">
                <a:latin typeface="Times New Roman" panose="02020603050405020304" pitchFamily="18" charset="0"/>
              </a:rPr>
              <a:t> de gases </a:t>
            </a:r>
            <a:r>
              <a:rPr lang="en-US" altLang="en-US" sz="2400" dirty="0" err="1">
                <a:latin typeface="Times New Roman" panose="02020603050405020304" pitchFamily="18" charset="0"/>
              </a:rPr>
              <a:t>reaccionan</a:t>
            </a:r>
            <a:r>
              <a:rPr lang="en-US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</a:rPr>
              <a:t>en</a:t>
            </a:r>
            <a:r>
              <a:rPr lang="en-US" altLang="en-US" sz="2400" dirty="0">
                <a:latin typeface="Times New Roman" panose="02020603050405020304" pitchFamily="18" charset="0"/>
              </a:rPr>
              <a:t> </a:t>
            </a:r>
          </a:p>
          <a:p>
            <a:pPr lvl="1" eaLnBrk="1" hangingPunct="1">
              <a:spcBef>
                <a:spcPct val="50000"/>
              </a:spcBef>
              <a:buClr>
                <a:schemeClr val="tx2"/>
              </a:buClr>
              <a:buFontTx/>
              <a:buNone/>
            </a:pPr>
            <a:r>
              <a:rPr lang="en-US" altLang="en-US" sz="2400" dirty="0" err="1">
                <a:latin typeface="Times New Roman" panose="02020603050405020304" pitchFamily="18" charset="0"/>
              </a:rPr>
              <a:t>Proporciones</a:t>
            </a:r>
            <a:r>
              <a:rPr lang="en-US" altLang="en-US" sz="2400" dirty="0">
                <a:latin typeface="Times New Roman" panose="02020603050405020304" pitchFamily="18" charset="0"/>
              </a:rPr>
              <a:t> de </a:t>
            </a:r>
            <a:r>
              <a:rPr lang="en-US" altLang="en-US" sz="2400" dirty="0" err="1">
                <a:latin typeface="Times New Roman" panose="02020603050405020304" pitchFamily="18" charset="0"/>
              </a:rPr>
              <a:t>números</a:t>
            </a:r>
            <a:r>
              <a:rPr lang="en-US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</a:rPr>
              <a:t>enteros</a:t>
            </a:r>
            <a:r>
              <a:rPr lang="en-US" altLang="en-US" sz="2400" dirty="0">
                <a:latin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ct val="50000"/>
              </a:spcBef>
              <a:buClr>
                <a:schemeClr val="tx2"/>
              </a:buClr>
            </a:pPr>
            <a:r>
              <a:rPr lang="en-US" altLang="en-US" sz="2800" dirty="0">
                <a:latin typeface="Times New Roman" panose="02020603050405020304" pitchFamily="18" charset="0"/>
              </a:rPr>
              <a:t>Avogadro 1811</a:t>
            </a:r>
          </a:p>
          <a:p>
            <a:pPr lvl="1" eaLnBrk="1" hangingPunct="1">
              <a:spcBef>
                <a:spcPct val="50000"/>
              </a:spcBef>
              <a:buClr>
                <a:schemeClr val="tx2"/>
              </a:buClr>
              <a:buFontTx/>
              <a:buNone/>
            </a:pPr>
            <a:r>
              <a:rPr lang="en-US" altLang="en-US" sz="2400" dirty="0" err="1">
                <a:latin typeface="Times New Roman" panose="02020603050405020304" pitchFamily="18" charset="0"/>
              </a:rPr>
              <a:t>Igual</a:t>
            </a:r>
            <a:r>
              <a:rPr lang="en-US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</a:rPr>
              <a:t>volumen</a:t>
            </a:r>
            <a:r>
              <a:rPr lang="en-US" altLang="en-US" sz="2400" dirty="0">
                <a:latin typeface="Times New Roman" panose="02020603050405020304" pitchFamily="18" charset="0"/>
              </a:rPr>
              <a:t> de gas </a:t>
            </a:r>
            <a:r>
              <a:rPr lang="en-US" altLang="en-US" sz="2400" dirty="0" err="1">
                <a:latin typeface="Times New Roman" panose="02020603050405020304" pitchFamily="18" charset="0"/>
              </a:rPr>
              <a:t>contienen</a:t>
            </a:r>
            <a:r>
              <a:rPr lang="en-US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</a:rPr>
              <a:t>igual</a:t>
            </a:r>
            <a:r>
              <a:rPr lang="en-US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</a:rPr>
              <a:t>número</a:t>
            </a:r>
            <a:r>
              <a:rPr lang="en-US" altLang="en-US" sz="2400" dirty="0">
                <a:latin typeface="Times New Roman" panose="02020603050405020304" pitchFamily="18" charset="0"/>
              </a:rPr>
              <a:t> de </a:t>
            </a:r>
            <a:r>
              <a:rPr lang="en-US" altLang="en-US" sz="2400" dirty="0" err="1">
                <a:latin typeface="Times New Roman" panose="02020603050405020304" pitchFamily="18" charset="0"/>
              </a:rPr>
              <a:t>moléculas</a:t>
            </a:r>
            <a:r>
              <a:rPr lang="en-US" altLang="en-US" sz="2400" dirty="0">
                <a:latin typeface="Times New Roman" panose="02020603050405020304" pitchFamily="18" charset="0"/>
              </a:rPr>
              <a:t> a </a:t>
            </a:r>
            <a:r>
              <a:rPr lang="en-US" altLang="en-US" sz="2400" dirty="0" err="1">
                <a:latin typeface="Times New Roman" panose="02020603050405020304" pitchFamily="18" charset="0"/>
              </a:rPr>
              <a:t>cierta</a:t>
            </a:r>
            <a:r>
              <a:rPr lang="en-US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</a:rPr>
              <a:t>presión</a:t>
            </a:r>
            <a:r>
              <a:rPr lang="en-US" altLang="en-US" sz="2400" dirty="0">
                <a:latin typeface="Times New Roman" panose="02020603050405020304" pitchFamily="18" charset="0"/>
              </a:rPr>
              <a:t> y </a:t>
            </a:r>
            <a:r>
              <a:rPr lang="en-US" altLang="en-US" sz="2400" dirty="0" err="1">
                <a:latin typeface="Times New Roman" panose="02020603050405020304" pitchFamily="18" charset="0"/>
              </a:rPr>
              <a:t>temperatura</a:t>
            </a:r>
            <a:r>
              <a:rPr lang="en-US" altLang="en-US" sz="2400" i="1" dirty="0">
                <a:latin typeface="Times New Roman" panose="02020603050405020304" pitchFamily="18" charset="0"/>
              </a:rPr>
              <a:t>. </a:t>
            </a:r>
            <a:r>
              <a:rPr lang="en-US" altLang="en-US" sz="2400" dirty="0">
                <a:latin typeface="Times New Roman" panose="02020603050405020304" pitchFamily="18" charset="0"/>
              </a:rPr>
              <a:t>Las </a:t>
            </a:r>
            <a:r>
              <a:rPr lang="en-US" altLang="en-US" sz="2400" dirty="0" err="1">
                <a:latin typeface="Times New Roman" panose="02020603050405020304" pitchFamily="18" charset="0"/>
              </a:rPr>
              <a:t>moléculas</a:t>
            </a:r>
            <a:r>
              <a:rPr lang="en-US" altLang="en-US" sz="2400" dirty="0">
                <a:latin typeface="Times New Roman" panose="02020603050405020304" pitchFamily="18" charset="0"/>
              </a:rPr>
              <a:t> se </a:t>
            </a:r>
            <a:r>
              <a:rPr lang="en-US" altLang="en-US" sz="2400" dirty="0" err="1">
                <a:latin typeface="Times New Roman" panose="02020603050405020304" pitchFamily="18" charset="0"/>
              </a:rPr>
              <a:t>pueden</a:t>
            </a:r>
            <a:r>
              <a:rPr lang="en-US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</a:rPr>
              <a:t>descomponer</a:t>
            </a:r>
            <a:r>
              <a:rPr lang="en-US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</a:rPr>
              <a:t>en</a:t>
            </a:r>
            <a:r>
              <a:rPr lang="en-US" altLang="en-US" sz="2400" dirty="0">
                <a:latin typeface="Times New Roman" panose="02020603050405020304" pitchFamily="18" charset="0"/>
              </a:rPr>
              <a:t> sus </a:t>
            </a:r>
            <a:r>
              <a:rPr lang="en-US" altLang="en-US" sz="2400" dirty="0" err="1">
                <a:latin typeface="Times New Roman" panose="02020603050405020304" pitchFamily="18" charset="0"/>
              </a:rPr>
              <a:t>átomos</a:t>
            </a:r>
            <a:r>
              <a:rPr lang="en-US" altLang="en-US" sz="2400" dirty="0">
                <a:latin typeface="Times New Roman" panose="02020603050405020304" pitchFamily="18" charset="0"/>
              </a:rPr>
              <a:t> los </a:t>
            </a:r>
            <a:r>
              <a:rPr lang="en-US" altLang="en-US" sz="2400" dirty="0" err="1">
                <a:latin typeface="Times New Roman" panose="02020603050405020304" pitchFamily="18" charset="0"/>
              </a:rPr>
              <a:t>cuales</a:t>
            </a:r>
            <a:r>
              <a:rPr lang="en-US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</a:rPr>
              <a:t>pueden</a:t>
            </a:r>
            <a:r>
              <a:rPr lang="en-US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</a:rPr>
              <a:t>reaccionar</a:t>
            </a:r>
            <a:r>
              <a:rPr lang="en-US" altLang="en-US" sz="2400" dirty="0">
                <a:latin typeface="Times New Roman" panose="02020603050405020304" pitchFamily="18" charset="0"/>
              </a:rPr>
              <a:t> con </a:t>
            </a:r>
            <a:r>
              <a:rPr lang="en-US" altLang="en-US" sz="2400" dirty="0" err="1">
                <a:latin typeface="Times New Roman" panose="02020603050405020304" pitchFamily="18" charset="0"/>
              </a:rPr>
              <a:t>otros</a:t>
            </a:r>
            <a:r>
              <a:rPr lang="en-US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</a:rPr>
              <a:t>átomos</a:t>
            </a:r>
            <a:r>
              <a:rPr lang="en-US" altLang="en-US" sz="2400" dirty="0">
                <a:latin typeface="Times New Roman" panose="02020603050405020304" pitchFamily="18" charset="0"/>
              </a:rPr>
              <a:t> con una </a:t>
            </a:r>
            <a:r>
              <a:rPr lang="en-US" altLang="en-US" sz="2400" dirty="0" err="1">
                <a:latin typeface="Times New Roman" panose="02020603050405020304" pitchFamily="18" charset="0"/>
              </a:rPr>
              <a:t>razón</a:t>
            </a:r>
            <a:r>
              <a:rPr lang="en-US" altLang="en-US" sz="2400" dirty="0">
                <a:latin typeface="Times New Roman" panose="02020603050405020304" pitchFamily="18" charset="0"/>
              </a:rPr>
              <a:t> de </a:t>
            </a:r>
            <a:r>
              <a:rPr lang="en-US" altLang="en-US" sz="2400" dirty="0" err="1">
                <a:latin typeface="Times New Roman" panose="02020603050405020304" pitchFamily="18" charset="0"/>
              </a:rPr>
              <a:t>número</a:t>
            </a:r>
            <a:r>
              <a:rPr lang="en-US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</a:rPr>
              <a:t>entero</a:t>
            </a:r>
            <a:r>
              <a:rPr lang="en-US" altLang="en-US" sz="2400" dirty="0">
                <a:latin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18B06493-8046-47FE-83A6-42AB1CB4B0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61949"/>
            <a:ext cx="6705600" cy="4270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200" dirty="0">
                <a:solidFill>
                  <a:srgbClr val="0000FF"/>
                </a:solidFill>
              </a:rPr>
              <a:t>Ley de Avogadro</a:t>
            </a:r>
          </a:p>
        </p:txBody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A9DB0703-F171-4088-9AEA-E8659636F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246" y="861129"/>
            <a:ext cx="8448153" cy="83099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2400" dirty="0">
                <a:latin typeface="Times New Roman" pitchFamily="18" charset="0"/>
              </a:rPr>
              <a:t>El </a:t>
            </a:r>
            <a:r>
              <a:rPr lang="en-US" sz="2400" dirty="0" err="1">
                <a:latin typeface="Times New Roman" pitchFamily="18" charset="0"/>
              </a:rPr>
              <a:t>volumen</a:t>
            </a:r>
            <a:r>
              <a:rPr lang="en-US" sz="2400" dirty="0">
                <a:latin typeface="Times New Roman" pitchFamily="18" charset="0"/>
              </a:rPr>
              <a:t> de un gas que se </a:t>
            </a:r>
            <a:r>
              <a:rPr lang="en-US" sz="2400" dirty="0" err="1">
                <a:latin typeface="Times New Roman" pitchFamily="18" charset="0"/>
              </a:rPr>
              <a:t>mantiene</a:t>
            </a:r>
            <a:r>
              <a:rPr lang="en-US" sz="2400" dirty="0">
                <a:latin typeface="Times New Roman" pitchFamily="18" charset="0"/>
              </a:rPr>
              <a:t> a </a:t>
            </a:r>
            <a:r>
              <a:rPr lang="en-US" sz="2400" dirty="0" err="1">
                <a:latin typeface="Times New Roman" pitchFamily="18" charset="0"/>
              </a:rPr>
              <a:t>temperatura</a:t>
            </a:r>
            <a:r>
              <a:rPr lang="en-US" sz="2400" dirty="0">
                <a:latin typeface="Times New Roman" pitchFamily="18" charset="0"/>
              </a:rPr>
              <a:t> y </a:t>
            </a:r>
            <a:r>
              <a:rPr lang="en-US" sz="2400" dirty="0" err="1">
                <a:latin typeface="Times New Roman" pitchFamily="18" charset="0"/>
              </a:rPr>
              <a:t>presión</a:t>
            </a:r>
            <a:r>
              <a:rPr lang="en-US" sz="2400" dirty="0">
                <a:latin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</a:rPr>
              <a:t>constante</a:t>
            </a:r>
            <a:r>
              <a:rPr lang="en-US" sz="2400" dirty="0">
                <a:latin typeface="Times New Roman" pitchFamily="18" charset="0"/>
              </a:rPr>
              <a:t> es </a:t>
            </a:r>
            <a:r>
              <a:rPr lang="en-US" sz="2400" dirty="0" err="1">
                <a:latin typeface="Times New Roman" pitchFamily="18" charset="0"/>
              </a:rPr>
              <a:t>directamente</a:t>
            </a:r>
            <a:r>
              <a:rPr lang="en-US" sz="2400" dirty="0">
                <a:latin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</a:rPr>
              <a:t>proporcional</a:t>
            </a:r>
            <a:r>
              <a:rPr lang="en-US" sz="2400" dirty="0">
                <a:latin typeface="Times New Roman" pitchFamily="18" charset="0"/>
              </a:rPr>
              <a:t> al </a:t>
            </a:r>
            <a:r>
              <a:rPr lang="en-US" sz="2400" dirty="0" err="1">
                <a:latin typeface="Times New Roman" pitchFamily="18" charset="0"/>
              </a:rPr>
              <a:t>número</a:t>
            </a:r>
            <a:r>
              <a:rPr lang="en-US" sz="2400" dirty="0">
                <a:latin typeface="Times New Roman" pitchFamily="18" charset="0"/>
              </a:rPr>
              <a:t> de moles del gas.</a:t>
            </a:r>
          </a:p>
        </p:txBody>
      </p:sp>
      <p:sp>
        <p:nvSpPr>
          <p:cNvPr id="25604" name="Text Box 4">
            <a:extLst>
              <a:ext uri="{FF2B5EF4-FFF2-40B4-BE49-F238E27FC236}">
                <a16:creationId xmlns:a16="http://schemas.microsoft.com/office/drawing/2014/main" id="{A780D2F7-A2C5-479D-80F7-6AE06DA96B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065" y="1871513"/>
            <a:ext cx="14125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</a:rPr>
              <a:t>V=(k) (n)</a:t>
            </a: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32B638B3-D8C1-4707-B353-E41B55366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459756"/>
            <a:ext cx="7391400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</a:rPr>
              <a:t>A 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S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</a:rPr>
              <a:t>tandard 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</a:rPr>
              <a:t>emperature and 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P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</a:rPr>
              <a:t>ressure (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STP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</a:rPr>
              <a:t>):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</a:rPr>
              <a:t>	</a:t>
            </a:r>
            <a:r>
              <a:rPr lang="en-US" altLang="en-US" sz="28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Temperatura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</a:rPr>
              <a:t>= 0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°C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2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Presión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 atm</a:t>
            </a:r>
            <a:endParaRPr lang="en-US" altLang="en-US" sz="2800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6" name="Rectangle 6">
            <a:extLst>
              <a:ext uri="{FF2B5EF4-FFF2-40B4-BE49-F238E27FC236}">
                <a16:creationId xmlns:a16="http://schemas.microsoft.com/office/drawing/2014/main" id="{441EFC88-739E-45BE-8B0A-BFD8DFDEF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388147"/>
            <a:ext cx="34337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2"/>
              </a:buClr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sym typeface="WP MathA" pitchFamily="2" charset="2"/>
              </a:rPr>
              <a:t>1 mol gas = 22.4 L gas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AE88638-8D70-4F9E-B2EF-B95A68AD30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7616591"/>
              </p:ext>
            </p:extLst>
          </p:nvPr>
        </p:nvGraphicFramePr>
        <p:xfrm>
          <a:off x="1349079" y="5257800"/>
          <a:ext cx="6445841" cy="830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44640" imgH="469800" progId="Equation.DSMT4">
                  <p:embed/>
                </p:oleObj>
              </mc:Choice>
              <mc:Fallback>
                <p:oleObj name="Equation" r:id="rId2" imgW="3644640" imgH="46980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5AE88638-8D70-4F9E-B2EF-B95A68AD30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49079" y="5257800"/>
                        <a:ext cx="6445841" cy="8309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6D773D0A-AC41-4444-96BA-D8404CC3A9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88143"/>
            <a:ext cx="6172200" cy="65563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dirty="0">
                <a:solidFill>
                  <a:srgbClr val="0000FF"/>
                </a:solidFill>
              </a:rPr>
              <a:t>Ley de Avogadro</a:t>
            </a:r>
          </a:p>
        </p:txBody>
      </p:sp>
      <p:sp>
        <p:nvSpPr>
          <p:cNvPr id="26627" name="Oval 7">
            <a:extLst>
              <a:ext uri="{FF2B5EF4-FFF2-40B4-BE49-F238E27FC236}">
                <a16:creationId xmlns:a16="http://schemas.microsoft.com/office/drawing/2014/main" id="{170C0E50-F3EF-4874-96B4-044F51077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447800"/>
            <a:ext cx="990600" cy="990600"/>
          </a:xfrm>
          <a:prstGeom prst="ellipse">
            <a:avLst/>
          </a:prstGeom>
          <a:solidFill>
            <a:schemeClr val="folHlink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Ar</a:t>
            </a:r>
          </a:p>
        </p:txBody>
      </p:sp>
      <p:sp>
        <p:nvSpPr>
          <p:cNvPr id="26628" name="Oval 8">
            <a:extLst>
              <a:ext uri="{FF2B5EF4-FFF2-40B4-BE49-F238E27FC236}">
                <a16:creationId xmlns:a16="http://schemas.microsoft.com/office/drawing/2014/main" id="{4559700E-A544-4D1D-98D2-F4027AEAD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1447800"/>
            <a:ext cx="990600" cy="990600"/>
          </a:xfrm>
          <a:prstGeom prst="ellipse">
            <a:avLst/>
          </a:prstGeom>
          <a:solidFill>
            <a:srgbClr val="FFFF9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240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26629" name="Oval 9">
            <a:extLst>
              <a:ext uri="{FF2B5EF4-FFF2-40B4-BE49-F238E27FC236}">
                <a16:creationId xmlns:a16="http://schemas.microsoft.com/office/drawing/2014/main" id="{A2E4393A-4456-4D2E-84D4-AA4EEAB47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1447800"/>
            <a:ext cx="990600" cy="990600"/>
          </a:xfrm>
          <a:prstGeom prst="ellipse">
            <a:avLst/>
          </a:prstGeom>
          <a:solidFill>
            <a:srgbClr val="CCFFCC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H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</a:p>
        </p:txBody>
      </p:sp>
      <p:graphicFrame>
        <p:nvGraphicFramePr>
          <p:cNvPr id="30778" name="Group 58">
            <a:extLst>
              <a:ext uri="{FF2B5EF4-FFF2-40B4-BE49-F238E27FC236}">
                <a16:creationId xmlns:a16="http://schemas.microsoft.com/office/drawing/2014/main" id="{4D90927E-5D05-41D8-B55A-D573515C14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50227"/>
              </p:ext>
            </p:extLst>
          </p:nvPr>
        </p:nvGraphicFramePr>
        <p:xfrm>
          <a:off x="609600" y="2590800"/>
          <a:ext cx="7620000" cy="3494089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2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Volumen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22.4 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22.4 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22.4 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Presi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ó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atm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atm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atm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2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Temperatura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°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°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°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Masa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39.95 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28.01 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2.02 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2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Mol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é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culas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6.02 x 10</a:t>
                      </a:r>
                      <a:r>
                        <a:rPr kumimoji="0" lang="en-US" sz="2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6.02 x 10</a:t>
                      </a:r>
                      <a:r>
                        <a:rPr kumimoji="0" lang="en-US" sz="2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6.02 x 10</a:t>
                      </a:r>
                      <a:r>
                        <a:rPr kumimoji="0" lang="en-US" sz="2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Cantidad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mol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mol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mol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86604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8779326C-3284-4E5A-9682-8E5FF71AF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990600"/>
            <a:ext cx="5748337" cy="51958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77075EF0-2C73-4E11-B581-A7A00B48D0DE}"/>
              </a:ext>
            </a:extLst>
          </p:cNvPr>
          <p:cNvSpPr txBox="1">
            <a:spLocks noChangeArrowheads="1"/>
          </p:cNvSpPr>
          <p:nvPr/>
        </p:nvSpPr>
        <p:spPr>
          <a:xfrm>
            <a:off x="359568" y="457200"/>
            <a:ext cx="8077200" cy="64135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PR" dirty="0" err="1">
                <a:solidFill>
                  <a:srgbClr val="0000FF"/>
                </a:solidFill>
              </a:rPr>
              <a:t>Resumen</a:t>
            </a:r>
            <a:r>
              <a:rPr lang="en-US" altLang="en-PR" dirty="0">
                <a:solidFill>
                  <a:srgbClr val="0000FF"/>
                </a:solidFill>
              </a:rPr>
              <a:t> </a:t>
            </a:r>
            <a:r>
              <a:rPr lang="en-US" altLang="en-PR" dirty="0" err="1">
                <a:solidFill>
                  <a:srgbClr val="0000FF"/>
                </a:solidFill>
              </a:rPr>
              <a:t>relaciones</a:t>
            </a:r>
            <a:r>
              <a:rPr lang="en-US" altLang="en-PR" dirty="0">
                <a:solidFill>
                  <a:srgbClr val="0000FF"/>
                </a:solidFill>
              </a:rPr>
              <a:t> de </a:t>
            </a:r>
            <a:r>
              <a:rPr lang="en-US" altLang="en-PR" dirty="0" err="1">
                <a:solidFill>
                  <a:srgbClr val="0000FF"/>
                </a:solidFill>
              </a:rPr>
              <a:t>ecuación</a:t>
            </a:r>
            <a:r>
              <a:rPr lang="en-US" altLang="en-PR" dirty="0">
                <a:solidFill>
                  <a:srgbClr val="0000FF"/>
                </a:solidFill>
              </a:rPr>
              <a:t> gas ideal</a:t>
            </a:r>
          </a:p>
        </p:txBody>
      </p:sp>
    </p:spTree>
    <p:extLst>
      <p:ext uri="{BB962C8B-B14F-4D97-AF65-F5344CB8AC3E}">
        <p14:creationId xmlns:p14="http://schemas.microsoft.com/office/powerpoint/2010/main" val="31047621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993993E6-0C3D-4B8C-8639-04474F2117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6212" y="348424"/>
            <a:ext cx="8229600" cy="5842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0000FF"/>
                </a:solidFill>
              </a:rPr>
              <a:t>Ley de Dalton</a:t>
            </a:r>
          </a:p>
        </p:txBody>
      </p:sp>
      <p:sp>
        <p:nvSpPr>
          <p:cNvPr id="41987" name="Text Box 3">
            <a:extLst>
              <a:ext uri="{FF2B5EF4-FFF2-40B4-BE49-F238E27FC236}">
                <a16:creationId xmlns:a16="http://schemas.microsoft.com/office/drawing/2014/main" id="{501BC7AB-29DA-4FD7-B035-340BB637F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49005"/>
            <a:ext cx="8229600" cy="83099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2400" dirty="0">
                <a:solidFill>
                  <a:srgbClr val="00B050"/>
                </a:solidFill>
                <a:latin typeface="Times New Roman" pitchFamily="18" charset="0"/>
              </a:rPr>
              <a:t>La 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presi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ó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n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</a:rPr>
              <a:t> total es la 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suma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</a:rPr>
              <a:t> de las 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presiónes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parciales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</a:rPr>
              <a:t> de 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cada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</a:rPr>
              <a:t> gas 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en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</a:rPr>
              <a:t> la 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mezcla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41988" name="Text Box 4">
            <a:extLst>
              <a:ext uri="{FF2B5EF4-FFF2-40B4-BE49-F238E27FC236}">
                <a16:creationId xmlns:a16="http://schemas.microsoft.com/office/drawing/2014/main" id="{79B3AFBA-B1F9-486F-AFBD-A7C03E125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399" y="1681056"/>
            <a:ext cx="3705225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400">
                <a:solidFill>
                  <a:schemeClr val="hlink"/>
                </a:solidFill>
                <a:latin typeface="Times New Roman" pitchFamily="18" charset="0"/>
              </a:rPr>
              <a:t>P</a:t>
            </a:r>
            <a:r>
              <a:rPr lang="en-US" sz="2400" baseline="-25000">
                <a:solidFill>
                  <a:schemeClr val="hlink"/>
                </a:solidFill>
                <a:latin typeface="Times New Roman" pitchFamily="18" charset="0"/>
              </a:rPr>
              <a:t>T</a:t>
            </a:r>
            <a:r>
              <a:rPr lang="en-US" sz="2400">
                <a:solidFill>
                  <a:schemeClr val="hlink"/>
                </a:solidFill>
                <a:latin typeface="Times New Roman" pitchFamily="18" charset="0"/>
              </a:rPr>
              <a:t> = P</a:t>
            </a:r>
            <a:r>
              <a:rPr lang="en-US" sz="2400" baseline="-25000">
                <a:solidFill>
                  <a:schemeClr val="hlink"/>
                </a:solidFill>
                <a:latin typeface="Times New Roman" pitchFamily="18" charset="0"/>
              </a:rPr>
              <a:t>a</a:t>
            </a:r>
            <a:r>
              <a:rPr lang="en-US" sz="2400">
                <a:solidFill>
                  <a:schemeClr val="hlink"/>
                </a:solidFill>
                <a:latin typeface="Times New Roman" pitchFamily="18" charset="0"/>
              </a:rPr>
              <a:t> + P</a:t>
            </a:r>
            <a:r>
              <a:rPr lang="en-US" sz="2400" baseline="-25000">
                <a:solidFill>
                  <a:schemeClr val="hlink"/>
                </a:solidFill>
                <a:latin typeface="Times New Roman" pitchFamily="18" charset="0"/>
              </a:rPr>
              <a:t>b</a:t>
            </a:r>
            <a:r>
              <a:rPr lang="en-US" sz="2400">
                <a:solidFill>
                  <a:schemeClr val="hlink"/>
                </a:solidFill>
                <a:latin typeface="Times New Roman" pitchFamily="18" charset="0"/>
              </a:rPr>
              <a:t> + P</a:t>
            </a:r>
            <a:r>
              <a:rPr lang="en-US" sz="2400" baseline="-25000">
                <a:solidFill>
                  <a:schemeClr val="hlink"/>
                </a:solidFill>
                <a:latin typeface="Times New Roman" pitchFamily="18" charset="0"/>
              </a:rPr>
              <a:t>c</a:t>
            </a:r>
            <a:r>
              <a:rPr lang="en-US" sz="2400">
                <a:solidFill>
                  <a:schemeClr val="hlink"/>
                </a:solidFill>
                <a:latin typeface="Times New Roman" pitchFamily="18" charset="0"/>
              </a:rPr>
              <a:t> + P</a:t>
            </a:r>
            <a:r>
              <a:rPr lang="en-US" sz="2400" baseline="-25000">
                <a:solidFill>
                  <a:schemeClr val="hlink"/>
                </a:solidFill>
                <a:latin typeface="Times New Roman" pitchFamily="18" charset="0"/>
              </a:rPr>
              <a:t>d</a:t>
            </a:r>
            <a:r>
              <a:rPr lang="en-US" sz="2400">
                <a:solidFill>
                  <a:schemeClr val="hlink"/>
                </a:solidFill>
                <a:latin typeface="Times New Roman" pitchFamily="18" charset="0"/>
              </a:rPr>
              <a:t>+…..</a:t>
            </a:r>
          </a:p>
        </p:txBody>
      </p:sp>
      <p:pic>
        <p:nvPicPr>
          <p:cNvPr id="40965" name="Picture 5" descr="FG06_14_1C">
            <a:extLst>
              <a:ext uri="{FF2B5EF4-FFF2-40B4-BE49-F238E27FC236}">
                <a16:creationId xmlns:a16="http://schemas.microsoft.com/office/drawing/2014/main" id="{D139D4BF-78F0-44D5-A5B4-6D185334C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46256"/>
            <a:ext cx="7772400" cy="284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90F5BFB-D2F5-4F9B-B56F-B7BE366710E0}"/>
                  </a:ext>
                </a:extLst>
              </p14:cNvPr>
              <p14:cNvContentPartPr/>
              <p14:nvPr/>
            </p14:nvContentPartPr>
            <p14:xfrm>
              <a:off x="2728590" y="3969450"/>
              <a:ext cx="360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90F5BFB-D2F5-4F9B-B56F-B7BE366710E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19950" y="3960810"/>
                <a:ext cx="2124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DFC0DB9D-A607-4F41-81F7-B3D29EB9A464}"/>
              </a:ext>
            </a:extLst>
          </p:cNvPr>
          <p:cNvGrpSpPr/>
          <p:nvPr/>
        </p:nvGrpSpPr>
        <p:grpSpPr>
          <a:xfrm>
            <a:off x="5505270" y="4014810"/>
            <a:ext cx="2520" cy="7560"/>
            <a:chOff x="5505270" y="4014810"/>
            <a:chExt cx="2520" cy="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55AC24D2-DCE7-4231-A559-5AAD43AD57CC}"/>
                    </a:ext>
                  </a:extLst>
                </p14:cNvPr>
                <p14:cNvContentPartPr/>
                <p14:nvPr/>
              </p14:nvContentPartPr>
              <p14:xfrm>
                <a:off x="5507430" y="4022010"/>
                <a:ext cx="360" cy="3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55AC24D2-DCE7-4231-A559-5AAD43AD57C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498790" y="401301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F8E4EF7-67AB-47F8-97F4-DC26DC77C3CD}"/>
                    </a:ext>
                  </a:extLst>
                </p14:cNvPr>
                <p14:cNvContentPartPr/>
                <p14:nvPr/>
              </p14:nvContentPartPr>
              <p14:xfrm>
                <a:off x="5505270" y="4014810"/>
                <a:ext cx="360" cy="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F8E4EF7-67AB-47F8-97F4-DC26DC77C3C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496270" y="400581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A1328AC-2579-448A-95BB-ED16C7078EE9}"/>
                  </a:ext>
                </a:extLst>
              </p14:cNvPr>
              <p14:cNvContentPartPr/>
              <p14:nvPr/>
            </p14:nvContentPartPr>
            <p14:xfrm>
              <a:off x="2990975" y="3980377"/>
              <a:ext cx="16560" cy="21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A1328AC-2579-448A-95BB-ED16C7078EE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982335" y="3971377"/>
                <a:ext cx="34200" cy="198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5942E38A-9EFC-4C52-B26E-CB6EE01E09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33114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en-US" sz="3200" dirty="0" err="1">
                <a:solidFill>
                  <a:srgbClr val="0000FF"/>
                </a:solidFill>
              </a:rPr>
              <a:t>Ejercicio</a:t>
            </a:r>
            <a:r>
              <a:rPr lang="en-US" altLang="en-US" sz="3200" dirty="0">
                <a:solidFill>
                  <a:srgbClr val="0000FF"/>
                </a:solidFill>
              </a:rPr>
              <a:t> 1: Ley de Dalton</a:t>
            </a:r>
          </a:p>
        </p:txBody>
      </p:sp>
      <p:sp>
        <p:nvSpPr>
          <p:cNvPr id="43011" name="Text Box 3">
            <a:extLst>
              <a:ext uri="{FF2B5EF4-FFF2-40B4-BE49-F238E27FC236}">
                <a16:creationId xmlns:a16="http://schemas.microsoft.com/office/drawing/2014/main" id="{F4489B00-AADC-4BA4-8EC9-958204778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219200"/>
            <a:ext cx="7239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Determine la presi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n-US" altLang="en-US" sz="2400">
                <a:latin typeface="Times New Roman" panose="02020603050405020304" pitchFamily="18" charset="0"/>
              </a:rPr>
              <a:t>n total que ejerce una mezcla de 2.00 g de H</a:t>
            </a:r>
            <a:r>
              <a:rPr lang="en-US" altLang="en-US" sz="2400" baseline="-25000">
                <a:latin typeface="Times New Roman" panose="02020603050405020304" pitchFamily="18" charset="0"/>
              </a:rPr>
              <a:t>2</a:t>
            </a:r>
            <a:r>
              <a:rPr lang="en-US" altLang="en-US" sz="2400">
                <a:latin typeface="Times New Roman" panose="02020603050405020304" pitchFamily="18" charset="0"/>
              </a:rPr>
              <a:t> y 8.00 g N</a:t>
            </a:r>
            <a:r>
              <a:rPr lang="en-US" altLang="en-US" sz="2400" baseline="-25000">
                <a:latin typeface="Times New Roman" panose="02020603050405020304" pitchFamily="18" charset="0"/>
              </a:rPr>
              <a:t>2 </a:t>
            </a:r>
            <a:r>
              <a:rPr lang="en-US" altLang="en-US" sz="2400">
                <a:latin typeface="Times New Roman" panose="02020603050405020304" pitchFamily="18" charset="0"/>
              </a:rPr>
              <a:t>en un envase de 10.0 L a 273 K</a:t>
            </a:r>
            <a:endParaRPr lang="en-US" altLang="en-US" sz="2400" baseline="-25000">
              <a:latin typeface="Times New Roman" panose="02020603050405020304" pitchFamily="18" charset="0"/>
            </a:endParaRPr>
          </a:p>
        </p:txBody>
      </p:sp>
      <p:sp>
        <p:nvSpPr>
          <p:cNvPr id="43012" name="Text Box 4">
            <a:extLst>
              <a:ext uri="{FF2B5EF4-FFF2-40B4-BE49-F238E27FC236}">
                <a16:creationId xmlns:a16="http://schemas.microsoft.com/office/drawing/2014/main" id="{0F12FA1B-58C2-4FCA-B922-3DABB8B81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2327275"/>
            <a:ext cx="497046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Moles H</a:t>
            </a:r>
            <a:r>
              <a:rPr lang="en-US" altLang="en-US" sz="2400" baseline="-25000">
                <a:latin typeface="Times New Roman" panose="02020603050405020304" pitchFamily="18" charset="0"/>
              </a:rPr>
              <a:t>2</a:t>
            </a:r>
            <a:r>
              <a:rPr lang="en-US" altLang="en-US" sz="2400">
                <a:latin typeface="Times New Roman" panose="02020603050405020304" pitchFamily="18" charset="0"/>
              </a:rPr>
              <a:t> = 2.00 g /2.00 (g/mol) = 1.00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Moles N</a:t>
            </a:r>
            <a:r>
              <a:rPr lang="en-US" altLang="en-US" sz="2400" baseline="-25000">
                <a:latin typeface="Times New Roman" panose="02020603050405020304" pitchFamily="18" charset="0"/>
              </a:rPr>
              <a:t>2</a:t>
            </a:r>
            <a:r>
              <a:rPr lang="en-US" altLang="en-US" sz="2400">
                <a:latin typeface="Times New Roman" panose="02020603050405020304" pitchFamily="18" charset="0"/>
              </a:rPr>
              <a:t> = 8.00 g / 28 (g/mol) = 0.286</a:t>
            </a:r>
          </a:p>
        </p:txBody>
      </p:sp>
      <p:graphicFrame>
        <p:nvGraphicFramePr>
          <p:cNvPr id="84992" name="Object 0">
            <a:extLst>
              <a:ext uri="{FF2B5EF4-FFF2-40B4-BE49-F238E27FC236}">
                <a16:creationId xmlns:a16="http://schemas.microsoft.com/office/drawing/2014/main" id="{FA79E9C7-B0D1-4817-B5A5-E7006A5258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8373283"/>
              </p:ext>
            </p:extLst>
          </p:nvPr>
        </p:nvGraphicFramePr>
        <p:xfrm>
          <a:off x="2209800" y="3733800"/>
          <a:ext cx="5562600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311400" imgH="317500" progId="Equation.3">
                  <p:embed/>
                </p:oleObj>
              </mc:Choice>
              <mc:Fallback>
                <p:oleObj name="Equation" r:id="rId2" imgW="2311400" imgH="317500" progId="Equation.3">
                  <p:embed/>
                  <p:pic>
                    <p:nvPicPr>
                      <p:cNvPr id="84992" name="Object 0">
                        <a:extLst>
                          <a:ext uri="{FF2B5EF4-FFF2-40B4-BE49-F238E27FC236}">
                            <a16:creationId xmlns:a16="http://schemas.microsoft.com/office/drawing/2014/main" id="{FA79E9C7-B0D1-4817-B5A5-E7006A5258C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733800"/>
                        <a:ext cx="5562600" cy="763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993" name="Object 1">
            <a:extLst>
              <a:ext uri="{FF2B5EF4-FFF2-40B4-BE49-F238E27FC236}">
                <a16:creationId xmlns:a16="http://schemas.microsoft.com/office/drawing/2014/main" id="{A0C8CC4C-C746-4B8B-8ECB-FB22E7DA42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7671706"/>
              </p:ext>
            </p:extLst>
          </p:nvPr>
        </p:nvGraphicFramePr>
        <p:xfrm>
          <a:off x="2209800" y="4724400"/>
          <a:ext cx="5534025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00300" imgH="317500" progId="Equation.3">
                  <p:embed/>
                </p:oleObj>
              </mc:Choice>
              <mc:Fallback>
                <p:oleObj name="Equation" r:id="rId4" imgW="2400300" imgH="317500" progId="Equation.3">
                  <p:embed/>
                  <p:pic>
                    <p:nvPicPr>
                      <p:cNvPr id="84993" name="Object 1">
                        <a:extLst>
                          <a:ext uri="{FF2B5EF4-FFF2-40B4-BE49-F238E27FC236}">
                            <a16:creationId xmlns:a16="http://schemas.microsoft.com/office/drawing/2014/main" id="{A0C8CC4C-C746-4B8B-8ECB-FB22E7DA42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724400"/>
                        <a:ext cx="5534025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9" name="Text Box 7">
            <a:extLst>
              <a:ext uri="{FF2B5EF4-FFF2-40B4-BE49-F238E27FC236}">
                <a16:creationId xmlns:a16="http://schemas.microsoft.com/office/drawing/2014/main" id="{166AFAED-54A4-4FF0-B136-C48E1FD2D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562600"/>
            <a:ext cx="4125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err="1">
                <a:latin typeface="Times New Roman" panose="02020603050405020304" pitchFamily="18" charset="0"/>
              </a:rPr>
              <a:t>P</a:t>
            </a:r>
            <a:r>
              <a:rPr lang="en-US" altLang="en-US" sz="2400" baseline="-25000" dirty="0" err="1">
                <a:latin typeface="Times New Roman" panose="02020603050405020304" pitchFamily="18" charset="0"/>
              </a:rPr>
              <a:t>total</a:t>
            </a:r>
            <a:r>
              <a:rPr lang="en-US" altLang="en-US" sz="2400" dirty="0">
                <a:latin typeface="Times New Roman" panose="02020603050405020304" pitchFamily="18" charset="0"/>
              </a:rPr>
              <a:t> = 2.239 + 0.640 = 2.87 atm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4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4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84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9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ECF51C32-3132-4375-91C4-A416A91798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" y="328406"/>
            <a:ext cx="8229600" cy="4524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200" dirty="0" err="1">
                <a:solidFill>
                  <a:srgbClr val="0000FF"/>
                </a:solidFill>
              </a:rPr>
              <a:t>Ejercicio</a:t>
            </a:r>
            <a:r>
              <a:rPr lang="en-US" altLang="en-US" sz="3200" dirty="0">
                <a:solidFill>
                  <a:srgbClr val="0000FF"/>
                </a:solidFill>
              </a:rPr>
              <a:t> 2: Ley de Dalton</a:t>
            </a:r>
          </a:p>
        </p:txBody>
      </p:sp>
      <p:sp>
        <p:nvSpPr>
          <p:cNvPr id="44035" name="Text Box 3">
            <a:extLst>
              <a:ext uri="{FF2B5EF4-FFF2-40B4-BE49-F238E27FC236}">
                <a16:creationId xmlns:a16="http://schemas.microsoft.com/office/drawing/2014/main" id="{7135D3A1-C075-4514-9BDD-A9B17AF2A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143000"/>
            <a:ext cx="5889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4036" name="Text Box 45">
            <a:extLst>
              <a:ext uri="{FF2B5EF4-FFF2-40B4-BE49-F238E27FC236}">
                <a16:creationId xmlns:a16="http://schemas.microsoft.com/office/drawing/2014/main" id="{D9B8BA89-7582-4359-84E8-67E9A3107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530" y="880269"/>
            <a:ext cx="822959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</a:rPr>
              <a:t>Una </a:t>
            </a:r>
            <a:r>
              <a:rPr lang="en-US" altLang="en-US" sz="2000" dirty="0" err="1">
                <a:latin typeface="Times New Roman" panose="02020603050405020304" pitchFamily="18" charset="0"/>
              </a:rPr>
              <a:t>mezcla</a:t>
            </a:r>
            <a:r>
              <a:rPr lang="en-US" altLang="en-US" sz="2000" dirty="0">
                <a:latin typeface="Times New Roman" panose="02020603050405020304" pitchFamily="18" charset="0"/>
              </a:rPr>
              <a:t> de 0.197 mol de CO</a:t>
            </a:r>
            <a:r>
              <a:rPr lang="en-US" altLang="en-US" sz="2000" baseline="-25000" dirty="0">
                <a:latin typeface="Times New Roman" panose="02020603050405020304" pitchFamily="18" charset="0"/>
              </a:rPr>
              <a:t>2</a:t>
            </a:r>
            <a:r>
              <a:rPr lang="en-US" altLang="en-US" sz="2000" dirty="0">
                <a:latin typeface="Times New Roman" panose="02020603050405020304" pitchFamily="18" charset="0"/>
              </a:rPr>
              <a:t> y 0.00278 mol de H</a:t>
            </a:r>
            <a:r>
              <a:rPr lang="en-US" altLang="en-US" sz="2000" baseline="-25000" dirty="0">
                <a:latin typeface="Times New Roman" panose="02020603050405020304" pitchFamily="18" charset="0"/>
              </a:rPr>
              <a:t>2</a:t>
            </a:r>
            <a:r>
              <a:rPr lang="en-US" altLang="en-US" sz="2000" dirty="0">
                <a:latin typeface="Times New Roman" panose="02020603050405020304" pitchFamily="18" charset="0"/>
              </a:rPr>
              <a:t>O se </a:t>
            </a:r>
            <a:r>
              <a:rPr lang="en-US" altLang="en-US" sz="2000" dirty="0" err="1">
                <a:latin typeface="Times New Roman" panose="02020603050405020304" pitchFamily="18" charset="0"/>
              </a:rPr>
              <a:t>mantiene</a:t>
            </a:r>
            <a:r>
              <a:rPr lang="en-US" altLang="en-US" sz="2000" dirty="0">
                <a:latin typeface="Times New Roman" panose="02020603050405020304" pitchFamily="18" charset="0"/>
              </a:rPr>
              <a:t> a 30.0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°C y 2.50 atm. Determine la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presión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parcial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de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gas.</a:t>
            </a:r>
            <a:endParaRPr lang="en-US" altLang="en-US" sz="2000" dirty="0">
              <a:latin typeface="Times New Roman" panose="02020603050405020304" pitchFamily="18" charset="0"/>
            </a:endParaRPr>
          </a:p>
        </p:txBody>
      </p:sp>
      <p:sp>
        <p:nvSpPr>
          <p:cNvPr id="45102" name="Text Box 46">
            <a:extLst>
              <a:ext uri="{FF2B5EF4-FFF2-40B4-BE49-F238E27FC236}">
                <a16:creationId xmlns:a16="http://schemas.microsoft.com/office/drawing/2014/main" id="{79869D4F-9EE7-44D0-8741-E5DAC0FB5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0975" y="1768585"/>
            <a:ext cx="5454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Moles </a:t>
            </a:r>
            <a:r>
              <a:rPr lang="en-US" altLang="en-US" sz="2400" dirty="0" err="1">
                <a:latin typeface="Times New Roman" panose="02020603050405020304" pitchFamily="18" charset="0"/>
              </a:rPr>
              <a:t>totales</a:t>
            </a:r>
            <a:r>
              <a:rPr lang="en-US" altLang="en-US" sz="2400" dirty="0">
                <a:latin typeface="Times New Roman" panose="02020603050405020304" pitchFamily="18" charset="0"/>
              </a:rPr>
              <a:t> = 0.197 + 0.00278 = 0.19978</a:t>
            </a:r>
          </a:p>
        </p:txBody>
      </p:sp>
      <p:graphicFrame>
        <p:nvGraphicFramePr>
          <p:cNvPr id="45104" name="Object 48">
            <a:extLst>
              <a:ext uri="{FF2B5EF4-FFF2-40B4-BE49-F238E27FC236}">
                <a16:creationId xmlns:a16="http://schemas.microsoft.com/office/drawing/2014/main" id="{7A69C4BE-C77A-4207-B7A8-49DDB937A0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5397396"/>
              </p:ext>
            </p:extLst>
          </p:nvPr>
        </p:nvGraphicFramePr>
        <p:xfrm>
          <a:off x="1828800" y="2400433"/>
          <a:ext cx="5181600" cy="132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93900" imgH="508000" progId="Equation.3">
                  <p:embed/>
                </p:oleObj>
              </mc:Choice>
              <mc:Fallback>
                <p:oleObj name="Equation" r:id="rId2" imgW="1993900" imgH="508000" progId="Equation.3">
                  <p:embed/>
                  <p:pic>
                    <p:nvPicPr>
                      <p:cNvPr id="45104" name="Object 48">
                        <a:extLst>
                          <a:ext uri="{FF2B5EF4-FFF2-40B4-BE49-F238E27FC236}">
                            <a16:creationId xmlns:a16="http://schemas.microsoft.com/office/drawing/2014/main" id="{7A69C4BE-C77A-4207-B7A8-49DDB937A02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400433"/>
                        <a:ext cx="5181600" cy="132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105" name="Object 49">
            <a:extLst>
              <a:ext uri="{FF2B5EF4-FFF2-40B4-BE49-F238E27FC236}">
                <a16:creationId xmlns:a16="http://schemas.microsoft.com/office/drawing/2014/main" id="{15D6E18F-2364-4D76-AC47-D502220507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3551627"/>
              </p:ext>
            </p:extLst>
          </p:nvPr>
        </p:nvGraphicFramePr>
        <p:xfrm>
          <a:off x="1724640" y="5033169"/>
          <a:ext cx="5200650" cy="94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11400" imgH="419100" progId="Equation.DSMT4">
                  <p:embed/>
                </p:oleObj>
              </mc:Choice>
              <mc:Fallback>
                <p:oleObj name="Equation" r:id="rId4" imgW="2311400" imgH="419100" progId="Equation.DSMT4">
                  <p:embed/>
                  <p:pic>
                    <p:nvPicPr>
                      <p:cNvPr id="45105" name="Object 49">
                        <a:extLst>
                          <a:ext uri="{FF2B5EF4-FFF2-40B4-BE49-F238E27FC236}">
                            <a16:creationId xmlns:a16="http://schemas.microsoft.com/office/drawing/2014/main" id="{15D6E18F-2364-4D76-AC47-D502220507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4640" y="5033169"/>
                        <a:ext cx="5200650" cy="944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C844DEE0-98DC-3AD0-4889-923D2CAC3A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5411324"/>
              </p:ext>
            </p:extLst>
          </p:nvPr>
        </p:nvGraphicFramePr>
        <p:xfrm>
          <a:off x="1828800" y="3895881"/>
          <a:ext cx="1036123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95000" imgH="431640" progId="Equation.DSMT4">
                  <p:embed/>
                </p:oleObj>
              </mc:Choice>
              <mc:Fallback>
                <p:oleObj name="Equation" r:id="rId6" imgW="495000" imgH="431640" progId="Equation.DSMT4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C844DEE0-98DC-3AD0-4889-923D2CAC3A0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28800" y="3895881"/>
                        <a:ext cx="1036123" cy="903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102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8C50AEBB-C049-4B00-A49C-AF2368381F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584200"/>
          </a:xfrm>
        </p:spPr>
        <p:txBody>
          <a:bodyPr/>
          <a:lstStyle/>
          <a:p>
            <a:pPr eaLnBrk="1" hangingPunct="1"/>
            <a:r>
              <a:rPr lang="en-US" altLang="en-US" sz="3200" dirty="0" err="1">
                <a:solidFill>
                  <a:srgbClr val="0000FF"/>
                </a:solidFill>
              </a:rPr>
              <a:t>Ejercicio</a:t>
            </a:r>
            <a:r>
              <a:rPr lang="en-US" altLang="en-US" sz="3200" dirty="0">
                <a:solidFill>
                  <a:srgbClr val="0000FF"/>
                </a:solidFill>
              </a:rPr>
              <a:t> 3: </a:t>
            </a:r>
            <a:r>
              <a:rPr lang="en-US" altLang="en-US" sz="3200" dirty="0" err="1">
                <a:solidFill>
                  <a:srgbClr val="0000FF"/>
                </a:solidFill>
              </a:rPr>
              <a:t>Reacciones</a:t>
            </a:r>
            <a:r>
              <a:rPr lang="en-US" altLang="en-US" sz="3200" dirty="0">
                <a:solidFill>
                  <a:srgbClr val="0000FF"/>
                </a:solidFill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</a:rPr>
              <a:t>en</a:t>
            </a:r>
            <a:r>
              <a:rPr lang="en-US" altLang="en-US" sz="3200" dirty="0">
                <a:solidFill>
                  <a:srgbClr val="0000FF"/>
                </a:solidFill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</a:rPr>
              <a:t>fase</a:t>
            </a:r>
            <a:r>
              <a:rPr lang="en-US" altLang="en-US" sz="3200" dirty="0">
                <a:solidFill>
                  <a:srgbClr val="0000FF"/>
                </a:solidFill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</a:rPr>
              <a:t>gaseosa</a:t>
            </a:r>
            <a:endParaRPr lang="en-US" altLang="en-US" sz="3200" dirty="0">
              <a:solidFill>
                <a:srgbClr val="0000FF"/>
              </a:solidFill>
            </a:endParaRPr>
          </a:p>
        </p:txBody>
      </p:sp>
      <p:sp>
        <p:nvSpPr>
          <p:cNvPr id="45059" name="Text Box 3">
            <a:extLst>
              <a:ext uri="{FF2B5EF4-FFF2-40B4-BE49-F238E27FC236}">
                <a16:creationId xmlns:a16="http://schemas.microsoft.com/office/drawing/2014/main" id="{4FE0C503-F227-4FFF-91C2-BDA820F3E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143000"/>
            <a:ext cx="8153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Determine el </a:t>
            </a:r>
            <a:r>
              <a:rPr lang="en-US" altLang="en-US" sz="1800" dirty="0" err="1">
                <a:latin typeface="Times New Roman" panose="02020603050405020304" pitchFamily="18" charset="0"/>
              </a:rPr>
              <a:t>volumen</a:t>
            </a:r>
            <a:r>
              <a:rPr lang="en-US" altLang="en-US" sz="1800" dirty="0">
                <a:latin typeface="Times New Roman" panose="02020603050405020304" pitchFamily="18" charset="0"/>
              </a:rPr>
              <a:t> de H</a:t>
            </a:r>
            <a:r>
              <a:rPr lang="en-US" altLang="en-US" sz="1800" baseline="-25000" dirty="0">
                <a:latin typeface="Times New Roman" panose="02020603050405020304" pitchFamily="18" charset="0"/>
              </a:rPr>
              <a:t>2</a:t>
            </a:r>
            <a:r>
              <a:rPr lang="en-US" altLang="en-US" sz="1800" dirty="0">
                <a:latin typeface="Times New Roman" panose="02020603050405020304" pitchFamily="18" charset="0"/>
              </a:rPr>
              <a:t>(g) a 26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°C y 751 Torr </a:t>
            </a:r>
            <a:r>
              <a:rPr lang="en-US" altLang="en-US" sz="1800" dirty="0">
                <a:latin typeface="Times New Roman" panose="02020603050405020304" pitchFamily="18" charset="0"/>
              </a:rPr>
              <a:t>que se </a:t>
            </a:r>
            <a:r>
              <a:rPr lang="en-US" altLang="en-US" sz="1800" dirty="0" err="1">
                <a:latin typeface="Times New Roman" panose="02020603050405020304" pitchFamily="18" charset="0"/>
              </a:rPr>
              <a:t>requieren</a:t>
            </a:r>
            <a:r>
              <a:rPr lang="en-US" altLang="en-US" sz="1800" dirty="0">
                <a:latin typeface="Times New Roman" panose="02020603050405020304" pitchFamily="18" charset="0"/>
              </a:rPr>
              <a:t> para </a:t>
            </a:r>
            <a:r>
              <a:rPr lang="en-US" altLang="en-US" sz="1800" dirty="0" err="1">
                <a:latin typeface="Times New Roman" panose="02020603050405020304" pitchFamily="18" charset="0"/>
              </a:rPr>
              <a:t>reaccionar</a:t>
            </a:r>
            <a:r>
              <a:rPr lang="en-US" altLang="en-US" sz="1800" dirty="0">
                <a:latin typeface="Times New Roman" panose="02020603050405020304" pitchFamily="18" charset="0"/>
              </a:rPr>
              <a:t> con 28.5L CO(g) </a:t>
            </a:r>
            <a:r>
              <a:rPr lang="en-US" altLang="en-US" sz="1800" dirty="0" err="1">
                <a:latin typeface="Times New Roman" panose="02020603050405020304" pitchFamily="18" charset="0"/>
              </a:rPr>
              <a:t>medido</a:t>
            </a:r>
            <a:r>
              <a:rPr lang="en-US" altLang="en-US" sz="1800" dirty="0">
                <a:latin typeface="Times New Roman" panose="02020603050405020304" pitchFamily="18" charset="0"/>
              </a:rPr>
              <a:t> a 0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°C y 760 Torr.</a:t>
            </a:r>
            <a:endParaRPr lang="en-US" altLang="en-US" sz="18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45060" name="Object 0">
            <a:extLst>
              <a:ext uri="{FF2B5EF4-FFF2-40B4-BE49-F238E27FC236}">
                <a16:creationId xmlns:a16="http://schemas.microsoft.com/office/drawing/2014/main" id="{D820A23B-07AD-4002-A009-A811E88AC9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4459858"/>
              </p:ext>
            </p:extLst>
          </p:nvPr>
        </p:nvGraphicFramePr>
        <p:xfrm>
          <a:off x="1442125" y="1981200"/>
          <a:ext cx="624840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40000" imgH="228600" progId="Equation.DSMT4">
                  <p:embed/>
                </p:oleObj>
              </mc:Choice>
              <mc:Fallback>
                <p:oleObj name="Equation" r:id="rId2" imgW="2540000" imgH="228600" progId="Equation.DSMT4">
                  <p:embed/>
                  <p:pic>
                    <p:nvPicPr>
                      <p:cNvPr id="45060" name="Object 0">
                        <a:extLst>
                          <a:ext uri="{FF2B5EF4-FFF2-40B4-BE49-F238E27FC236}">
                            <a16:creationId xmlns:a16="http://schemas.microsoft.com/office/drawing/2014/main" id="{D820A23B-07AD-4002-A009-A811E88AC90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2125" y="1981200"/>
                        <a:ext cx="6248400" cy="5619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17" name="Object 1">
            <a:extLst>
              <a:ext uri="{FF2B5EF4-FFF2-40B4-BE49-F238E27FC236}">
                <a16:creationId xmlns:a16="http://schemas.microsoft.com/office/drawing/2014/main" id="{8716F9C8-20B7-48AA-9AAA-BA973EFF46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884394"/>
              </p:ext>
            </p:extLst>
          </p:nvPr>
        </p:nvGraphicFramePr>
        <p:xfrm>
          <a:off x="1452563" y="2913063"/>
          <a:ext cx="6029325" cy="317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213000" imgH="1688760" progId="Equation.DSMT4">
                  <p:embed/>
                </p:oleObj>
              </mc:Choice>
              <mc:Fallback>
                <p:oleObj name="Equation" r:id="rId4" imgW="3213000" imgH="1688760" progId="Equation.DSMT4">
                  <p:embed/>
                  <p:pic>
                    <p:nvPicPr>
                      <p:cNvPr id="86017" name="Object 1">
                        <a:extLst>
                          <a:ext uri="{FF2B5EF4-FFF2-40B4-BE49-F238E27FC236}">
                            <a16:creationId xmlns:a16="http://schemas.microsoft.com/office/drawing/2014/main" id="{8716F9C8-20B7-48AA-9AAA-BA973EFF46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2563" y="2913063"/>
                        <a:ext cx="6029325" cy="3170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6018" name="Ink 86017">
                <a:extLst>
                  <a:ext uri="{FF2B5EF4-FFF2-40B4-BE49-F238E27FC236}">
                    <a16:creationId xmlns:a16="http://schemas.microsoft.com/office/drawing/2014/main" id="{840EC26B-462E-4FE5-A4DD-48CE486652A7}"/>
                  </a:ext>
                </a:extLst>
              </p14:cNvPr>
              <p14:cNvContentPartPr/>
              <p14:nvPr/>
            </p14:nvContentPartPr>
            <p14:xfrm>
              <a:off x="2763150" y="5099490"/>
              <a:ext cx="25560" cy="2160"/>
            </p14:xfrm>
          </p:contentPart>
        </mc:Choice>
        <mc:Fallback xmlns="">
          <p:pic>
            <p:nvPicPr>
              <p:cNvPr id="86018" name="Ink 86017">
                <a:extLst>
                  <a:ext uri="{FF2B5EF4-FFF2-40B4-BE49-F238E27FC236}">
                    <a16:creationId xmlns:a16="http://schemas.microsoft.com/office/drawing/2014/main" id="{840EC26B-462E-4FE5-A4DD-48CE486652A7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2754510" y="5090490"/>
                <a:ext cx="43200" cy="198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60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0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6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6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F22516A9-083D-40D1-93BE-DDD13B37D4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229600" cy="582613"/>
          </a:xfrm>
        </p:spPr>
        <p:txBody>
          <a:bodyPr/>
          <a:lstStyle/>
          <a:p>
            <a:pPr eaLnBrk="1" hangingPunct="1"/>
            <a:r>
              <a:rPr lang="en-US" altLang="en-US" sz="3200" u="sng" dirty="0" err="1">
                <a:solidFill>
                  <a:srgbClr val="0000FF"/>
                </a:solidFill>
              </a:rPr>
              <a:t>Colecci</a:t>
            </a:r>
            <a:r>
              <a:rPr lang="en-US" altLang="en-US" sz="3200" u="sng" dirty="0" err="1">
                <a:solidFill>
                  <a:srgbClr val="0000FF"/>
                </a:solidFill>
                <a:cs typeface="Times New Roman" panose="02020603050405020304" pitchFamily="18" charset="0"/>
              </a:rPr>
              <a:t>ó</a:t>
            </a:r>
            <a:r>
              <a:rPr lang="en-US" altLang="en-US" sz="3200" u="sng" dirty="0" err="1">
                <a:solidFill>
                  <a:srgbClr val="0000FF"/>
                </a:solidFill>
              </a:rPr>
              <a:t>n</a:t>
            </a:r>
            <a:r>
              <a:rPr lang="en-US" altLang="en-US" sz="3200" u="sng" dirty="0">
                <a:solidFill>
                  <a:srgbClr val="0000FF"/>
                </a:solidFill>
              </a:rPr>
              <a:t> de gases </a:t>
            </a:r>
            <a:r>
              <a:rPr lang="en-US" altLang="en-US" sz="3200" u="sng" dirty="0" err="1">
                <a:solidFill>
                  <a:srgbClr val="0000FF"/>
                </a:solidFill>
              </a:rPr>
              <a:t>sobre</a:t>
            </a:r>
            <a:r>
              <a:rPr lang="en-US" altLang="en-US" sz="3200" u="sng" dirty="0">
                <a:solidFill>
                  <a:srgbClr val="0000FF"/>
                </a:solidFill>
              </a:rPr>
              <a:t> </a:t>
            </a:r>
            <a:r>
              <a:rPr lang="en-US" altLang="en-US" sz="3200" u="sng" dirty="0" err="1">
                <a:solidFill>
                  <a:srgbClr val="0000FF"/>
                </a:solidFill>
              </a:rPr>
              <a:t>agua</a:t>
            </a:r>
            <a:endParaRPr lang="en-US" altLang="en-US" sz="3200" u="sng" dirty="0">
              <a:solidFill>
                <a:srgbClr val="0000FF"/>
              </a:solidFill>
            </a:endParaRPr>
          </a:p>
        </p:txBody>
      </p:sp>
      <p:pic>
        <p:nvPicPr>
          <p:cNvPr id="46083" name="Picture 3" descr="FG06_15">
            <a:extLst>
              <a:ext uri="{FF2B5EF4-FFF2-40B4-BE49-F238E27FC236}">
                <a16:creationId xmlns:a16="http://schemas.microsoft.com/office/drawing/2014/main" id="{98BB7AD5-2954-4827-8ED6-9A4EEFFE4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752600"/>
            <a:ext cx="6838950" cy="323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Text Box 4">
            <a:extLst>
              <a:ext uri="{FF2B5EF4-FFF2-40B4-BE49-F238E27FC236}">
                <a16:creationId xmlns:a16="http://schemas.microsoft.com/office/drawing/2014/main" id="{F5DD8261-74C5-44E4-8B44-BF5A62C85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0638" y="4968875"/>
            <a:ext cx="30527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P</a:t>
            </a:r>
            <a:r>
              <a:rPr lang="en-US" altLang="en-US" sz="2400" baseline="-25000">
                <a:latin typeface="Times New Roman" panose="02020603050405020304" pitchFamily="18" charset="0"/>
              </a:rPr>
              <a:t>tot</a:t>
            </a:r>
            <a:r>
              <a:rPr lang="en-US" altLang="en-US" sz="2400">
                <a:latin typeface="Times New Roman" panose="02020603050405020304" pitchFamily="18" charset="0"/>
              </a:rPr>
              <a:t> =  P</a:t>
            </a:r>
            <a:r>
              <a:rPr lang="en-US" altLang="en-US" sz="2400" baseline="-25000">
                <a:latin typeface="Times New Roman" panose="02020603050405020304" pitchFamily="18" charset="0"/>
              </a:rPr>
              <a:t>bar</a:t>
            </a:r>
            <a:r>
              <a:rPr lang="en-US" altLang="en-US" sz="2400">
                <a:latin typeface="Times New Roman" panose="02020603050405020304" pitchFamily="18" charset="0"/>
              </a:rPr>
              <a:t> = P</a:t>
            </a:r>
            <a:r>
              <a:rPr lang="en-US" altLang="en-US" sz="2400" baseline="-25000">
                <a:latin typeface="Times New Roman" panose="02020603050405020304" pitchFamily="18" charset="0"/>
              </a:rPr>
              <a:t>gas</a:t>
            </a:r>
            <a:r>
              <a:rPr lang="en-US" altLang="en-US" sz="2400">
                <a:latin typeface="Times New Roman" panose="02020603050405020304" pitchFamily="18" charset="0"/>
              </a:rPr>
              <a:t> + P</a:t>
            </a:r>
            <a:r>
              <a:rPr lang="en-US" altLang="en-US" sz="2400" baseline="-25000">
                <a:latin typeface="Times New Roman" panose="02020603050405020304" pitchFamily="18" charset="0"/>
              </a:rPr>
              <a:t>H</a:t>
            </a:r>
            <a:r>
              <a:rPr lang="en-US" altLang="en-US" sz="2400" baseline="-40000">
                <a:latin typeface="Times New Roman" panose="02020603050405020304" pitchFamily="18" charset="0"/>
              </a:rPr>
              <a:t>2</a:t>
            </a:r>
            <a:r>
              <a:rPr lang="en-US" altLang="en-US" sz="2400" baseline="-25000">
                <a:latin typeface="Times New Roman" panose="02020603050405020304" pitchFamily="18" charset="0"/>
              </a:rPr>
              <a:t>O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C170ADF5-FB7B-498D-9FB1-0FE9E15CB8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4863" y="290512"/>
            <a:ext cx="8229600" cy="582613"/>
          </a:xfrm>
        </p:spPr>
        <p:txBody>
          <a:bodyPr/>
          <a:lstStyle/>
          <a:p>
            <a:pPr eaLnBrk="1" hangingPunct="1"/>
            <a:r>
              <a:rPr lang="en-US" altLang="en-US" sz="3200" dirty="0" err="1">
                <a:solidFill>
                  <a:srgbClr val="0000FF"/>
                </a:solidFill>
              </a:rPr>
              <a:t>Ejercicio</a:t>
            </a:r>
            <a:r>
              <a:rPr lang="en-US" altLang="en-US" sz="3200" dirty="0">
                <a:solidFill>
                  <a:srgbClr val="0000FF"/>
                </a:solidFill>
              </a:rPr>
              <a:t> 1: </a:t>
            </a:r>
            <a:r>
              <a:rPr lang="en-US" altLang="en-US" sz="3200" dirty="0" err="1">
                <a:solidFill>
                  <a:srgbClr val="0000FF"/>
                </a:solidFill>
              </a:rPr>
              <a:t>Colecci</a:t>
            </a:r>
            <a:r>
              <a:rPr lang="en-US" altLang="en-US" sz="32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ó</a:t>
            </a:r>
            <a:r>
              <a:rPr lang="en-US" altLang="en-US" sz="3200" dirty="0" err="1">
                <a:solidFill>
                  <a:srgbClr val="0000FF"/>
                </a:solidFill>
              </a:rPr>
              <a:t>n</a:t>
            </a:r>
            <a:r>
              <a:rPr lang="en-US" altLang="en-US" sz="3200" dirty="0">
                <a:solidFill>
                  <a:srgbClr val="0000FF"/>
                </a:solidFill>
              </a:rPr>
              <a:t> de gases</a:t>
            </a:r>
          </a:p>
        </p:txBody>
      </p:sp>
      <p:sp>
        <p:nvSpPr>
          <p:cNvPr id="47107" name="Text Box 3">
            <a:extLst>
              <a:ext uri="{FF2B5EF4-FFF2-40B4-BE49-F238E27FC236}">
                <a16:creationId xmlns:a16="http://schemas.microsoft.com/office/drawing/2014/main" id="{B1669431-8FFF-4405-B030-EBF69F3D8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767358"/>
            <a:ext cx="82296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Para la </a:t>
            </a:r>
            <a:r>
              <a:rPr lang="en-US" altLang="en-US" sz="1800" dirty="0" err="1">
                <a:latin typeface="Times New Roman" panose="02020603050405020304" pitchFamily="18" charset="0"/>
              </a:rPr>
              <a:t>siguiente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Times New Roman" panose="02020603050405020304" pitchFamily="18" charset="0"/>
              </a:rPr>
              <a:t>reacci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n-US" altLang="en-US" sz="1800" dirty="0" err="1">
                <a:latin typeface="Times New Roman" panose="02020603050405020304" pitchFamily="18" charset="0"/>
              </a:rPr>
              <a:t>n</a:t>
            </a:r>
            <a:r>
              <a:rPr lang="en-US" altLang="en-US" sz="1800" dirty="0">
                <a:latin typeface="Times New Roman" panose="02020603050405020304" pitchFamily="18" charset="0"/>
              </a:rPr>
              <a:t> se </a:t>
            </a:r>
            <a:r>
              <a:rPr lang="en-US" altLang="en-US" sz="1800" dirty="0" err="1">
                <a:latin typeface="Times New Roman" panose="02020603050405020304" pitchFamily="18" charset="0"/>
              </a:rPr>
              <a:t>recolectaron</a:t>
            </a:r>
            <a:r>
              <a:rPr lang="en-US" altLang="en-US" sz="1800" dirty="0">
                <a:latin typeface="Times New Roman" panose="02020603050405020304" pitchFamily="18" charset="0"/>
              </a:rPr>
              <a:t> 81.2 ml de O</a:t>
            </a:r>
            <a:r>
              <a:rPr lang="en-US" altLang="en-US" sz="1800" baseline="-25000" dirty="0">
                <a:latin typeface="Times New Roman" panose="02020603050405020304" pitchFamily="18" charset="0"/>
              </a:rPr>
              <a:t>2</a:t>
            </a:r>
            <a:r>
              <a:rPr lang="en-US" altLang="en-US" sz="1800" dirty="0">
                <a:latin typeface="Times New Roman" panose="02020603050405020304" pitchFamily="18" charset="0"/>
              </a:rPr>
              <a:t>(g) </a:t>
            </a:r>
            <a:r>
              <a:rPr lang="en-US" altLang="en-US" sz="1800" dirty="0" err="1">
                <a:latin typeface="Times New Roman" panose="02020603050405020304" pitchFamily="18" charset="0"/>
              </a:rPr>
              <a:t>sobre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Times New Roman" panose="02020603050405020304" pitchFamily="18" charset="0"/>
              </a:rPr>
              <a:t>agua</a:t>
            </a:r>
            <a:r>
              <a:rPr lang="en-US" altLang="en-US" sz="1800" dirty="0">
                <a:latin typeface="Times New Roman" panose="02020603050405020304" pitchFamily="18" charset="0"/>
              </a:rPr>
              <a:t> a 23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°C y una 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presión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barométrica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751 mmHg. La 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presión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vapor de 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agua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 21.1 mmHg. Determine la masa de Ag</a:t>
            </a:r>
            <a:r>
              <a:rPr lang="en-US" alt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O(s) que se consume.</a:t>
            </a:r>
            <a:endParaRPr lang="en-US" altLang="en-US" sz="1800" dirty="0">
              <a:latin typeface="Times New Roman" panose="02020603050405020304" pitchFamily="18" charset="0"/>
            </a:endParaRPr>
          </a:p>
        </p:txBody>
      </p:sp>
      <p:grpSp>
        <p:nvGrpSpPr>
          <p:cNvPr id="47108" name="Group 7">
            <a:extLst>
              <a:ext uri="{FF2B5EF4-FFF2-40B4-BE49-F238E27FC236}">
                <a16:creationId xmlns:a16="http://schemas.microsoft.com/office/drawing/2014/main" id="{CF1E75E1-1231-4857-9B67-C91DB588454D}"/>
              </a:ext>
            </a:extLst>
          </p:cNvPr>
          <p:cNvGrpSpPr>
            <a:grpSpLocks/>
          </p:cNvGrpSpPr>
          <p:nvPr/>
        </p:nvGrpSpPr>
        <p:grpSpPr bwMode="auto">
          <a:xfrm>
            <a:off x="2205037" y="1783556"/>
            <a:ext cx="4657725" cy="492125"/>
            <a:chOff x="1238" y="1658"/>
            <a:chExt cx="2934" cy="310"/>
          </a:xfrm>
        </p:grpSpPr>
        <p:sp>
          <p:nvSpPr>
            <p:cNvPr id="47110" name="Text Box 4">
              <a:extLst>
                <a:ext uri="{FF2B5EF4-FFF2-40B4-BE49-F238E27FC236}">
                  <a16:creationId xmlns:a16="http://schemas.microsoft.com/office/drawing/2014/main" id="{5DD5E6DB-007B-4467-AFD4-4AFA6EB5D2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8" y="1658"/>
              <a:ext cx="91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>
                  <a:latin typeface="Times New Roman" panose="02020603050405020304" pitchFamily="18" charset="0"/>
                </a:rPr>
                <a:t>2Ag</a:t>
              </a:r>
              <a:r>
                <a:rPr lang="en-US" altLang="en-US" sz="2400" b="1" baseline="-25000">
                  <a:latin typeface="Times New Roman" panose="02020603050405020304" pitchFamily="18" charset="0"/>
                </a:rPr>
                <a:t>2</a:t>
              </a:r>
              <a:r>
                <a:rPr lang="en-US" altLang="en-US" sz="2400" b="1">
                  <a:latin typeface="Times New Roman" panose="02020603050405020304" pitchFamily="18" charset="0"/>
                </a:rPr>
                <a:t>O(s) </a:t>
              </a:r>
            </a:p>
          </p:txBody>
        </p:sp>
        <p:sp>
          <p:nvSpPr>
            <p:cNvPr id="47111" name="Line 5">
              <a:extLst>
                <a:ext uri="{FF2B5EF4-FFF2-40B4-BE49-F238E27FC236}">
                  <a16:creationId xmlns:a16="http://schemas.microsoft.com/office/drawing/2014/main" id="{57C94C45-A136-498C-A603-73764C1CFB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0" y="1824"/>
              <a:ext cx="576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PR"/>
            </a:p>
          </p:txBody>
        </p:sp>
        <p:sp>
          <p:nvSpPr>
            <p:cNvPr id="47112" name="Text Box 6">
              <a:extLst>
                <a:ext uri="{FF2B5EF4-FFF2-40B4-BE49-F238E27FC236}">
                  <a16:creationId xmlns:a16="http://schemas.microsoft.com/office/drawing/2014/main" id="{DD5674E3-867A-4D22-AC1D-65D1E835B2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1680"/>
              <a:ext cx="129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latin typeface="Times New Roman" panose="02020603050405020304" pitchFamily="18" charset="0"/>
                </a:rPr>
                <a:t>4Ag(s) + O</a:t>
              </a:r>
              <a:r>
                <a:rPr lang="en-US" altLang="en-US" sz="2400" b="1" baseline="-25000" dirty="0">
                  <a:latin typeface="Times New Roman" panose="02020603050405020304" pitchFamily="18" charset="0"/>
                </a:rPr>
                <a:t>2</a:t>
              </a:r>
              <a:r>
                <a:rPr lang="en-US" altLang="en-US" sz="2400" b="1" dirty="0">
                  <a:latin typeface="Times New Roman" panose="02020603050405020304" pitchFamily="18" charset="0"/>
                </a:rPr>
                <a:t>(g)</a:t>
              </a:r>
            </a:p>
          </p:txBody>
        </p:sp>
      </p:grpSp>
      <p:graphicFrame>
        <p:nvGraphicFramePr>
          <p:cNvPr id="59400" name="Object 8">
            <a:extLst>
              <a:ext uri="{FF2B5EF4-FFF2-40B4-BE49-F238E27FC236}">
                <a16:creationId xmlns:a16="http://schemas.microsoft.com/office/drawing/2014/main" id="{6A493785-CFD6-45A5-969E-A8710010FB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6693989"/>
              </p:ext>
            </p:extLst>
          </p:nvPr>
        </p:nvGraphicFramePr>
        <p:xfrm>
          <a:off x="1034963" y="2597149"/>
          <a:ext cx="6629400" cy="286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467100" imgH="1498600" progId="Equation.3">
                  <p:embed/>
                </p:oleObj>
              </mc:Choice>
              <mc:Fallback>
                <p:oleObj name="Equation" r:id="rId3" imgW="3467100" imgH="1498600" progId="Equation.3">
                  <p:embed/>
                  <p:pic>
                    <p:nvPicPr>
                      <p:cNvPr id="59400" name="Object 8">
                        <a:extLst>
                          <a:ext uri="{FF2B5EF4-FFF2-40B4-BE49-F238E27FC236}">
                            <a16:creationId xmlns:a16="http://schemas.microsoft.com/office/drawing/2014/main" id="{6A493785-CFD6-45A5-969E-A8710010FB9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4963" y="2597149"/>
                        <a:ext cx="6629400" cy="286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35353687-BAC4-4390-9450-48DAEC685A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445293"/>
            <a:ext cx="8229600" cy="3889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PR" altLang="en-US" sz="3200" dirty="0">
                <a:solidFill>
                  <a:srgbClr val="0000FF"/>
                </a:solidFill>
              </a:rPr>
              <a:t>Teor</a:t>
            </a:r>
            <a:r>
              <a:rPr lang="es-PR" altLang="en-US" sz="3200" dirty="0">
                <a:solidFill>
                  <a:srgbClr val="0000FF"/>
                </a:solidFill>
                <a:cs typeface="Times New Roman" panose="02020603050405020304" pitchFamily="18" charset="0"/>
              </a:rPr>
              <a:t>í</a:t>
            </a:r>
            <a:r>
              <a:rPr lang="es-PR" altLang="en-US" sz="3200" dirty="0">
                <a:solidFill>
                  <a:srgbClr val="0000FF"/>
                </a:solidFill>
              </a:rPr>
              <a:t>a Cin</a:t>
            </a:r>
            <a:r>
              <a:rPr lang="es-PR" altLang="en-US" sz="3200" dirty="0">
                <a:solidFill>
                  <a:srgbClr val="0000FF"/>
                </a:solidFill>
                <a:cs typeface="Times New Roman" panose="02020603050405020304" pitchFamily="18" charset="0"/>
              </a:rPr>
              <a:t>é</a:t>
            </a:r>
            <a:r>
              <a:rPr lang="es-PR" altLang="en-US" sz="3200" dirty="0">
                <a:solidFill>
                  <a:srgbClr val="0000FF"/>
                </a:solidFill>
              </a:rPr>
              <a:t>tico Molecular</a:t>
            </a:r>
          </a:p>
        </p:txBody>
      </p:sp>
      <p:sp>
        <p:nvSpPr>
          <p:cNvPr id="48131" name="Text Box 3">
            <a:extLst>
              <a:ext uri="{FF2B5EF4-FFF2-40B4-BE49-F238E27FC236}">
                <a16:creationId xmlns:a16="http://schemas.microsoft.com/office/drawing/2014/main" id="{8644F4CA-DEE7-4583-BC2F-548BEE5C0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1143000"/>
            <a:ext cx="5654675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s-PR" altLang="en-US" sz="2400">
                <a:latin typeface="Times New Roman" panose="02020603050405020304" pitchFamily="18" charset="0"/>
              </a:rPr>
              <a:t>Un gas se compone de un n</a:t>
            </a:r>
            <a:r>
              <a:rPr lang="es-PR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ú</a:t>
            </a:r>
            <a:r>
              <a:rPr lang="es-PR" altLang="en-US" sz="2400">
                <a:latin typeface="Times New Roman" panose="02020603050405020304" pitchFamily="18" charset="0"/>
              </a:rPr>
              <a:t>mero elevado de part</a:t>
            </a:r>
            <a:r>
              <a:rPr lang="es-PR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í</a:t>
            </a:r>
            <a:r>
              <a:rPr lang="es-PR" altLang="en-US" sz="2400">
                <a:latin typeface="Times New Roman" panose="02020603050405020304" pitchFamily="18" charset="0"/>
              </a:rPr>
              <a:t>culas en movimiento constante y al azar. Se consideran como punto-masa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s-PR" altLang="en-US" sz="2400">
                <a:latin typeface="Times New Roman" panose="02020603050405020304" pitchFamily="18" charset="0"/>
              </a:rPr>
              <a:t>La distancia entre part</a:t>
            </a:r>
            <a:r>
              <a:rPr lang="es-PR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í</a:t>
            </a:r>
            <a:r>
              <a:rPr lang="es-PR" altLang="en-US" sz="2400">
                <a:latin typeface="Times New Roman" panose="02020603050405020304" pitchFamily="18" charset="0"/>
              </a:rPr>
              <a:t>culas es grande.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s-PR" altLang="en-US" sz="2400">
                <a:latin typeface="Times New Roman" panose="02020603050405020304" pitchFamily="18" charset="0"/>
              </a:rPr>
              <a:t>Las colisiones entre partículas son elasticas y r</a:t>
            </a:r>
            <a:r>
              <a:rPr lang="es-PR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á</a:t>
            </a:r>
            <a:r>
              <a:rPr lang="es-PR" altLang="en-US" sz="2400">
                <a:latin typeface="Times New Roman" panose="02020603050405020304" pitchFamily="18" charset="0"/>
              </a:rPr>
              <a:t>pidas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s-PR" altLang="en-US" sz="2400">
                <a:latin typeface="Times New Roman" panose="02020603050405020304" pitchFamily="18" charset="0"/>
              </a:rPr>
              <a:t>No existe fuerza entre las part</a:t>
            </a:r>
            <a:r>
              <a:rPr lang="es-PR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í</a:t>
            </a:r>
            <a:r>
              <a:rPr lang="es-PR" altLang="en-US" sz="2400">
                <a:latin typeface="Times New Roman" panose="02020603050405020304" pitchFamily="18" charset="0"/>
              </a:rPr>
              <a:t>culas.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s-PR" altLang="en-US" sz="2400">
                <a:latin typeface="Times New Roman" panose="02020603050405020304" pitchFamily="18" charset="0"/>
              </a:rPr>
              <a:t>Las part</a:t>
            </a:r>
            <a:r>
              <a:rPr lang="es-PR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í</a:t>
            </a:r>
            <a:r>
              <a:rPr lang="es-PR" altLang="en-US" sz="2400">
                <a:latin typeface="Times New Roman" panose="02020603050405020304" pitchFamily="18" charset="0"/>
              </a:rPr>
              <a:t>culas gana y pierden energ</a:t>
            </a:r>
            <a:r>
              <a:rPr lang="es-PR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í</a:t>
            </a:r>
            <a:r>
              <a:rPr lang="es-PR" altLang="en-US" sz="2400">
                <a:latin typeface="Times New Roman" panose="02020603050405020304" pitchFamily="18" charset="0"/>
              </a:rPr>
              <a:t>a debido a las colisiones entre s</a:t>
            </a:r>
            <a:r>
              <a:rPr lang="es-PR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í</a:t>
            </a:r>
            <a:r>
              <a:rPr lang="es-PR" altLang="en-US" sz="2400">
                <a:latin typeface="Times New Roman" panose="02020603050405020304" pitchFamily="18" charset="0"/>
              </a:rPr>
              <a:t>. Sin embargo, a temperatura constante la energ</a:t>
            </a:r>
            <a:r>
              <a:rPr lang="es-PR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í</a:t>
            </a:r>
            <a:r>
              <a:rPr lang="es-PR" altLang="en-US" sz="2400">
                <a:latin typeface="Times New Roman" panose="02020603050405020304" pitchFamily="18" charset="0"/>
              </a:rPr>
              <a:t>a total se mantiene constante.</a:t>
            </a:r>
            <a:r>
              <a:rPr lang="en-US" altLang="en-US" sz="2400"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48132" name="Picture 4" descr="FG06_16">
            <a:extLst>
              <a:ext uri="{FF2B5EF4-FFF2-40B4-BE49-F238E27FC236}">
                <a16:creationId xmlns:a16="http://schemas.microsoft.com/office/drawing/2014/main" id="{F19FC6C4-A5A5-4CE2-8A90-534FBDBEA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2814638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700C6393-F420-4E16-A17E-CD699BD17D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75" y="332005"/>
            <a:ext cx="8229600" cy="454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PR" altLang="en-US" sz="3200" dirty="0">
                <a:solidFill>
                  <a:srgbClr val="0000FF"/>
                </a:solidFill>
              </a:rPr>
              <a:t>Teor</a:t>
            </a:r>
            <a:r>
              <a:rPr lang="es-PR" altLang="en-US" sz="3200" dirty="0">
                <a:solidFill>
                  <a:srgbClr val="0000FF"/>
                </a:solidFill>
                <a:cs typeface="Times New Roman" panose="02020603050405020304" pitchFamily="18" charset="0"/>
              </a:rPr>
              <a:t>í</a:t>
            </a:r>
            <a:r>
              <a:rPr lang="es-PR" altLang="en-US" sz="3200" dirty="0">
                <a:solidFill>
                  <a:srgbClr val="0000FF"/>
                </a:solidFill>
              </a:rPr>
              <a:t>a Cin</a:t>
            </a:r>
            <a:r>
              <a:rPr lang="es-PR" altLang="en-US" sz="3200" dirty="0">
                <a:solidFill>
                  <a:srgbClr val="0000FF"/>
                </a:solidFill>
                <a:cs typeface="Times New Roman" panose="02020603050405020304" pitchFamily="18" charset="0"/>
              </a:rPr>
              <a:t>é</a:t>
            </a:r>
            <a:r>
              <a:rPr lang="es-PR" altLang="en-US" sz="3200" dirty="0">
                <a:solidFill>
                  <a:srgbClr val="0000FF"/>
                </a:solidFill>
              </a:rPr>
              <a:t>tico Molecular.....</a:t>
            </a:r>
            <a:endParaRPr lang="en-US" altLang="en-US" sz="3200" dirty="0">
              <a:solidFill>
                <a:srgbClr val="0000FF"/>
              </a:solidFill>
            </a:endParaRPr>
          </a:p>
        </p:txBody>
      </p:sp>
      <p:sp>
        <p:nvSpPr>
          <p:cNvPr id="49155" name="Text Box 5">
            <a:extLst>
              <a:ext uri="{FF2B5EF4-FFF2-40B4-BE49-F238E27FC236}">
                <a16:creationId xmlns:a16="http://schemas.microsoft.com/office/drawing/2014/main" id="{BD95910C-206C-41AD-92FA-6A735B1BC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143000"/>
            <a:ext cx="5548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Derivaci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n-US" altLang="en-US" sz="2400">
                <a:latin typeface="Times New Roman" panose="02020603050405020304" pitchFamily="18" charset="0"/>
              </a:rPr>
              <a:t>n cualitativa de ecuaci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n-US" altLang="en-US" sz="2400">
                <a:latin typeface="Times New Roman" panose="02020603050405020304" pitchFamily="18" charset="0"/>
              </a:rPr>
              <a:t>n gas ideal</a:t>
            </a:r>
          </a:p>
        </p:txBody>
      </p:sp>
      <p:sp>
        <p:nvSpPr>
          <p:cNvPr id="49156" name="Text Box 6">
            <a:extLst>
              <a:ext uri="{FF2B5EF4-FFF2-40B4-BE49-F238E27FC236}">
                <a16:creationId xmlns:a16="http://schemas.microsoft.com/office/drawing/2014/main" id="{6EE6A685-AF6B-4FDF-86A7-4D3AFF98A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143000"/>
            <a:ext cx="12874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</a:rPr>
              <a:t>PV=nRT</a:t>
            </a:r>
          </a:p>
        </p:txBody>
      </p:sp>
      <p:sp>
        <p:nvSpPr>
          <p:cNvPr id="49157" name="Text Box 7">
            <a:extLst>
              <a:ext uri="{FF2B5EF4-FFF2-40B4-BE49-F238E27FC236}">
                <a16:creationId xmlns:a16="http://schemas.microsoft.com/office/drawing/2014/main" id="{C180F6FB-00B2-4B72-8435-51DED036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828800"/>
            <a:ext cx="787717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arenR"/>
            </a:pPr>
            <a:r>
              <a:rPr lang="es-PR" altLang="en-US" sz="2400" dirty="0">
                <a:latin typeface="Times New Roman" panose="02020603050405020304" pitchFamily="18" charset="0"/>
              </a:rPr>
              <a:t>Las part</a:t>
            </a:r>
            <a:r>
              <a:rPr lang="es-P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í</a:t>
            </a:r>
            <a:r>
              <a:rPr lang="es-PR" altLang="en-US" sz="2400" dirty="0">
                <a:latin typeface="Times New Roman" panose="02020603050405020304" pitchFamily="18" charset="0"/>
              </a:rPr>
              <a:t>culas poseen energ</a:t>
            </a:r>
            <a:r>
              <a:rPr lang="es-P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í</a:t>
            </a:r>
            <a:r>
              <a:rPr lang="es-PR" altLang="en-US" sz="2400" dirty="0">
                <a:latin typeface="Times New Roman" panose="02020603050405020304" pitchFamily="18" charset="0"/>
              </a:rPr>
              <a:t>a cin</a:t>
            </a:r>
            <a:r>
              <a:rPr lang="es-P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es-PR" altLang="en-US" sz="2400" dirty="0">
                <a:latin typeface="Times New Roman" panose="02020603050405020304" pitchFamily="18" charset="0"/>
              </a:rPr>
              <a:t>tica. A mayor energ</a:t>
            </a:r>
            <a:r>
              <a:rPr lang="es-P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ía mayor fuerza en la colisión: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endParaRPr lang="es-PR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endParaRPr lang="es-PR" altLang="en-US" sz="24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r>
              <a:rPr lang="es-PR" altLang="en-US" sz="2400" dirty="0">
                <a:latin typeface="Times New Roman" panose="02020603050405020304" pitchFamily="18" charset="0"/>
              </a:rPr>
              <a:t>Presi</a:t>
            </a:r>
            <a:r>
              <a:rPr lang="es-P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s-PR" altLang="en-US" sz="2400" dirty="0">
                <a:latin typeface="Times New Roman" panose="02020603050405020304" pitchFamily="18" charset="0"/>
              </a:rPr>
              <a:t>n es proporcional a la frecuencia de las colisiones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endParaRPr lang="es-PR" altLang="en-US" sz="24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endParaRPr lang="es-PR" altLang="en-US" sz="24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r>
              <a:rPr lang="es-PR" altLang="en-US" sz="2400" dirty="0">
                <a:latin typeface="Times New Roman" panose="02020603050405020304" pitchFamily="18" charset="0"/>
              </a:rPr>
              <a:t>Presi</a:t>
            </a:r>
            <a:r>
              <a:rPr lang="es-P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s-PR" altLang="en-US" sz="2400" dirty="0">
                <a:latin typeface="Times New Roman" panose="02020603050405020304" pitchFamily="18" charset="0"/>
              </a:rPr>
              <a:t>n es proporcional al </a:t>
            </a:r>
            <a:r>
              <a:rPr lang="es-PR" altLang="en-US" sz="2400" dirty="0" err="1">
                <a:latin typeface="Times New Roman" panose="02020603050405020304" pitchFamily="18" charset="0"/>
              </a:rPr>
              <a:t>momentum</a:t>
            </a:r>
            <a:r>
              <a:rPr lang="es-PR" altLang="en-US" sz="2400" dirty="0">
                <a:latin typeface="Times New Roman" panose="02020603050405020304" pitchFamily="18" charset="0"/>
              </a:rPr>
              <a:t> transferido en la colisi</a:t>
            </a:r>
            <a:r>
              <a:rPr lang="es-P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s-PR" altLang="en-US" sz="2400" dirty="0">
                <a:latin typeface="Times New Roman" panose="02020603050405020304" pitchFamily="18" charset="0"/>
              </a:rPr>
              <a:t>n: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endParaRPr lang="es-PR" altLang="en-US" sz="24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49158" name="Object 1024">
            <a:extLst>
              <a:ext uri="{FF2B5EF4-FFF2-40B4-BE49-F238E27FC236}">
                <a16:creationId xmlns:a16="http://schemas.microsoft.com/office/drawing/2014/main" id="{A556D43E-3CA3-45CF-AA2D-97BE9D7EE1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3856058"/>
              </p:ext>
            </p:extLst>
          </p:nvPr>
        </p:nvGraphicFramePr>
        <p:xfrm>
          <a:off x="4038600" y="2590800"/>
          <a:ext cx="12827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36280" imgH="393529" progId="Equation.3">
                  <p:embed/>
                </p:oleObj>
              </mc:Choice>
              <mc:Fallback>
                <p:oleObj name="Equation" r:id="rId2" imgW="736280" imgH="393529" progId="Equation.3">
                  <p:embed/>
                  <p:pic>
                    <p:nvPicPr>
                      <p:cNvPr id="49158" name="Object 1024">
                        <a:extLst>
                          <a:ext uri="{FF2B5EF4-FFF2-40B4-BE49-F238E27FC236}">
                            <a16:creationId xmlns:a16="http://schemas.microsoft.com/office/drawing/2014/main" id="{A556D43E-3CA3-45CF-AA2D-97BE9D7EE16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590800"/>
                        <a:ext cx="12827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9" name="Object 1025">
            <a:extLst>
              <a:ext uri="{FF2B5EF4-FFF2-40B4-BE49-F238E27FC236}">
                <a16:creationId xmlns:a16="http://schemas.microsoft.com/office/drawing/2014/main" id="{845F5207-2525-4301-9951-BED54B2362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2332975"/>
              </p:ext>
            </p:extLst>
          </p:nvPr>
        </p:nvGraphicFramePr>
        <p:xfrm>
          <a:off x="3962400" y="5105400"/>
          <a:ext cx="13970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07780" imgH="177723" progId="Equation.3">
                  <p:embed/>
                </p:oleObj>
              </mc:Choice>
              <mc:Fallback>
                <p:oleObj name="Equation" r:id="rId4" imgW="507780" imgH="177723" progId="Equation.3">
                  <p:embed/>
                  <p:pic>
                    <p:nvPicPr>
                      <p:cNvPr id="49159" name="Object 1025">
                        <a:extLst>
                          <a:ext uri="{FF2B5EF4-FFF2-40B4-BE49-F238E27FC236}">
                            <a16:creationId xmlns:a16="http://schemas.microsoft.com/office/drawing/2014/main" id="{845F5207-2525-4301-9951-BED54B23621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5105400"/>
                        <a:ext cx="1397000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0" name="Object 1026">
            <a:extLst>
              <a:ext uri="{FF2B5EF4-FFF2-40B4-BE49-F238E27FC236}">
                <a16:creationId xmlns:a16="http://schemas.microsoft.com/office/drawing/2014/main" id="{384F3225-02BD-462F-B8BD-ACC7662CBB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2604572"/>
              </p:ext>
            </p:extLst>
          </p:nvPr>
        </p:nvGraphicFramePr>
        <p:xfrm>
          <a:off x="3956050" y="3733800"/>
          <a:ext cx="14128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99753" imgH="431613" progId="Equation.3">
                  <p:embed/>
                </p:oleObj>
              </mc:Choice>
              <mc:Fallback>
                <p:oleObj name="Equation" r:id="rId6" imgW="799753" imgH="431613" progId="Equation.3">
                  <p:embed/>
                  <p:pic>
                    <p:nvPicPr>
                      <p:cNvPr id="49160" name="Object 1026">
                        <a:extLst>
                          <a:ext uri="{FF2B5EF4-FFF2-40B4-BE49-F238E27FC236}">
                            <a16:creationId xmlns:a16="http://schemas.microsoft.com/office/drawing/2014/main" id="{384F3225-02BD-462F-B8BD-ACC7662CBB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6050" y="3733800"/>
                        <a:ext cx="141287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8A53E092-C7D2-41DA-B3C1-9457F214F9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1787" y="306997"/>
            <a:ext cx="8229600" cy="647700"/>
          </a:xfrm>
        </p:spPr>
        <p:txBody>
          <a:bodyPr/>
          <a:lstStyle/>
          <a:p>
            <a:pPr eaLnBrk="1" hangingPunct="1"/>
            <a:r>
              <a:rPr lang="es-PR" altLang="en-US" sz="3200" dirty="0">
                <a:solidFill>
                  <a:srgbClr val="0000FF"/>
                </a:solidFill>
              </a:rPr>
              <a:t>Teor</a:t>
            </a:r>
            <a:r>
              <a:rPr lang="es-PR" altLang="en-US" sz="3200" dirty="0">
                <a:solidFill>
                  <a:srgbClr val="0000FF"/>
                </a:solidFill>
                <a:cs typeface="Times New Roman" panose="02020603050405020304" pitchFamily="18" charset="0"/>
              </a:rPr>
              <a:t>í</a:t>
            </a:r>
            <a:r>
              <a:rPr lang="es-PR" altLang="en-US" sz="3200" dirty="0">
                <a:solidFill>
                  <a:srgbClr val="0000FF"/>
                </a:solidFill>
              </a:rPr>
              <a:t>a Cin</a:t>
            </a:r>
            <a:r>
              <a:rPr lang="es-PR" altLang="en-US" sz="3200" dirty="0">
                <a:solidFill>
                  <a:srgbClr val="0000FF"/>
                </a:solidFill>
                <a:cs typeface="Times New Roman" panose="02020603050405020304" pitchFamily="18" charset="0"/>
              </a:rPr>
              <a:t>é</a:t>
            </a:r>
            <a:r>
              <a:rPr lang="es-PR" altLang="en-US" sz="3200" dirty="0">
                <a:solidFill>
                  <a:srgbClr val="0000FF"/>
                </a:solidFill>
              </a:rPr>
              <a:t>tico Molecular.....</a:t>
            </a:r>
            <a:endParaRPr lang="en-US" altLang="en-US" sz="3200" dirty="0">
              <a:solidFill>
                <a:srgbClr val="0000FF"/>
              </a:solidFill>
            </a:endParaRPr>
          </a:p>
        </p:txBody>
      </p:sp>
      <p:graphicFrame>
        <p:nvGraphicFramePr>
          <p:cNvPr id="50179" name="Object 0">
            <a:extLst>
              <a:ext uri="{FF2B5EF4-FFF2-40B4-BE49-F238E27FC236}">
                <a16:creationId xmlns:a16="http://schemas.microsoft.com/office/drawing/2014/main" id="{F307480A-F05B-4475-8E55-8F378937A9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4787246"/>
              </p:ext>
            </p:extLst>
          </p:nvPr>
        </p:nvGraphicFramePr>
        <p:xfrm>
          <a:off x="3124200" y="1371600"/>
          <a:ext cx="2171700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90170" imgH="482391" progId="Equation.3">
                  <p:embed/>
                </p:oleObj>
              </mc:Choice>
              <mc:Fallback>
                <p:oleObj name="Equation" r:id="rId2" imgW="990170" imgH="482391" progId="Equation.3">
                  <p:embed/>
                  <p:pic>
                    <p:nvPicPr>
                      <p:cNvPr id="50179" name="Object 0">
                        <a:extLst>
                          <a:ext uri="{FF2B5EF4-FFF2-40B4-BE49-F238E27FC236}">
                            <a16:creationId xmlns:a16="http://schemas.microsoft.com/office/drawing/2014/main" id="{F307480A-F05B-4475-8E55-8F378937A9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371600"/>
                        <a:ext cx="2171700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0" name="Text Box 4">
            <a:extLst>
              <a:ext uri="{FF2B5EF4-FFF2-40B4-BE49-F238E27FC236}">
                <a16:creationId xmlns:a16="http://schemas.microsoft.com/office/drawing/2014/main" id="{79F5159B-7E68-4B86-9652-0E54877F7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438400"/>
            <a:ext cx="8502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Al tener en consideraci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n-US" altLang="en-US" sz="2400">
                <a:latin typeface="Times New Roman" panose="02020603050405020304" pitchFamily="18" charset="0"/>
              </a:rPr>
              <a:t>n todas las direcciones en el espacio (x,y,z):</a:t>
            </a:r>
          </a:p>
        </p:txBody>
      </p:sp>
      <p:graphicFrame>
        <p:nvGraphicFramePr>
          <p:cNvPr id="50181" name="Object 1">
            <a:extLst>
              <a:ext uri="{FF2B5EF4-FFF2-40B4-BE49-F238E27FC236}">
                <a16:creationId xmlns:a16="http://schemas.microsoft.com/office/drawing/2014/main" id="{27C165EC-1911-4395-98DC-E16D14E77F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2047110"/>
              </p:ext>
            </p:extLst>
          </p:nvPr>
        </p:nvGraphicFramePr>
        <p:xfrm>
          <a:off x="3124200" y="2971800"/>
          <a:ext cx="2514600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14400" imgH="241300" progId="Equation.3">
                  <p:embed/>
                </p:oleObj>
              </mc:Choice>
              <mc:Fallback>
                <p:oleObj name="Equation" r:id="rId4" imgW="914400" imgH="241300" progId="Equation.3">
                  <p:embed/>
                  <p:pic>
                    <p:nvPicPr>
                      <p:cNvPr id="50181" name="Object 1">
                        <a:extLst>
                          <a:ext uri="{FF2B5EF4-FFF2-40B4-BE49-F238E27FC236}">
                            <a16:creationId xmlns:a16="http://schemas.microsoft.com/office/drawing/2014/main" id="{27C165EC-1911-4395-98DC-E16D14E77F1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971800"/>
                        <a:ext cx="2514600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2" name="Text Box 6">
            <a:extLst>
              <a:ext uri="{FF2B5EF4-FFF2-40B4-BE49-F238E27FC236}">
                <a16:creationId xmlns:a16="http://schemas.microsoft.com/office/drawing/2014/main" id="{F20C1F5E-E183-4773-81D9-6075B0ABB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886200"/>
            <a:ext cx="5083175" cy="193899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457200" indent="-457200" eaLnBrk="1" hangingPunct="1">
              <a:defRPr/>
            </a:pP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</a:rPr>
              <a:t>Consecuencias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</a:rPr>
              <a:t> de la 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</a:rPr>
              <a:t>ecuaci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ó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</a:rPr>
              <a:t>n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</a:rPr>
              <a:t>:</a:t>
            </a:r>
          </a:p>
          <a:p>
            <a:pPr marL="457200" indent="-457200" eaLnBrk="1" hangingPunct="1">
              <a:defRPr/>
            </a:pPr>
            <a:endParaRPr lang="en-US" sz="2400" dirty="0">
              <a:solidFill>
                <a:schemeClr val="hlink"/>
              </a:solidFill>
              <a:latin typeface="Times New Roman" pitchFamily="18" charset="0"/>
            </a:endParaRP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</a:rPr>
              <a:t>Distribuci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ó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</a:rPr>
              <a:t>n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</a:rPr>
              <a:t> de 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</a:rPr>
              <a:t>rapidez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</a:rPr>
              <a:t> molecular</a:t>
            </a:r>
          </a:p>
          <a:p>
            <a:pPr marL="457200" indent="-457200" eaLnBrk="1" hangingPunct="1">
              <a:buFontTx/>
              <a:buAutoNum type="arabicPeriod"/>
              <a:defRPr/>
            </a:pPr>
            <a:endParaRPr lang="en-US" sz="2400" dirty="0">
              <a:solidFill>
                <a:schemeClr val="hlink"/>
              </a:solidFill>
              <a:latin typeface="Times New Roman" pitchFamily="18" charset="0"/>
            </a:endParaRP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</a:rPr>
              <a:t>Definici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ó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</a:rPr>
              <a:t>n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</a:rPr>
              <a:t> de 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</a:rPr>
              <a:t>temperatura</a:t>
            </a:r>
            <a:endParaRPr lang="en-US" sz="2400" dirty="0">
              <a:solidFill>
                <a:schemeClr val="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C6434B04-15D8-4543-A1B3-EAE1084097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76116"/>
            <a:ext cx="8229600" cy="582613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00FF"/>
                </a:solidFill>
              </a:rPr>
              <a:t>Distribuci</a:t>
            </a:r>
            <a:r>
              <a:rPr lang="en-US" altLang="en-US" sz="3200">
                <a:solidFill>
                  <a:srgbClr val="0000FF"/>
                </a:solidFill>
                <a:cs typeface="Times New Roman" panose="02020603050405020304" pitchFamily="18" charset="0"/>
              </a:rPr>
              <a:t>ó</a:t>
            </a:r>
            <a:r>
              <a:rPr lang="en-US" altLang="en-US" sz="3200">
                <a:solidFill>
                  <a:srgbClr val="0000FF"/>
                </a:solidFill>
              </a:rPr>
              <a:t>n de rapidez molecular</a:t>
            </a:r>
          </a:p>
        </p:txBody>
      </p:sp>
      <p:graphicFrame>
        <p:nvGraphicFramePr>
          <p:cNvPr id="51203" name="Object 0">
            <a:extLst>
              <a:ext uri="{FF2B5EF4-FFF2-40B4-BE49-F238E27FC236}">
                <a16:creationId xmlns:a16="http://schemas.microsoft.com/office/drawing/2014/main" id="{3AEABB17-54F7-4153-91BD-9592351105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955998"/>
              </p:ext>
            </p:extLst>
          </p:nvPr>
        </p:nvGraphicFramePr>
        <p:xfrm>
          <a:off x="381000" y="1524000"/>
          <a:ext cx="4648200" cy="163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33600" imgH="749300" progId="Equation.3">
                  <p:embed/>
                </p:oleObj>
              </mc:Choice>
              <mc:Fallback>
                <p:oleObj name="Equation" r:id="rId2" imgW="2133600" imgH="749300" progId="Equation.3">
                  <p:embed/>
                  <p:pic>
                    <p:nvPicPr>
                      <p:cNvPr id="51203" name="Object 0">
                        <a:extLst>
                          <a:ext uri="{FF2B5EF4-FFF2-40B4-BE49-F238E27FC236}">
                            <a16:creationId xmlns:a16="http://schemas.microsoft.com/office/drawing/2014/main" id="{3AEABB17-54F7-4153-91BD-95923511059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524000"/>
                        <a:ext cx="4648200" cy="163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4" name="Text Box 4">
            <a:extLst>
              <a:ext uri="{FF2B5EF4-FFF2-40B4-BE49-F238E27FC236}">
                <a16:creationId xmlns:a16="http://schemas.microsoft.com/office/drawing/2014/main" id="{E001C937-F90C-4AC0-B3EF-2384E58E4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90600"/>
            <a:ext cx="3095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Para un mol gas ideal:</a:t>
            </a:r>
          </a:p>
        </p:txBody>
      </p:sp>
      <p:sp>
        <p:nvSpPr>
          <p:cNvPr id="51205" name="Text Box 5">
            <a:extLst>
              <a:ext uri="{FF2B5EF4-FFF2-40B4-BE49-F238E27FC236}">
                <a16:creationId xmlns:a16="http://schemas.microsoft.com/office/drawing/2014/main" id="{5EE835A1-2644-4306-B378-B71CC72A9B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352800"/>
            <a:ext cx="2747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Al resolver para u</a:t>
            </a:r>
            <a:r>
              <a:rPr lang="en-US" altLang="en-US" sz="2400" b="1" baseline="30000">
                <a:latin typeface="Times New Roman" panose="02020603050405020304" pitchFamily="18" charset="0"/>
              </a:rPr>
              <a:t>2</a:t>
            </a:r>
            <a:r>
              <a:rPr lang="en-US" altLang="en-US" sz="2400" b="1">
                <a:latin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51206" name="Object 1">
            <a:extLst>
              <a:ext uri="{FF2B5EF4-FFF2-40B4-BE49-F238E27FC236}">
                <a16:creationId xmlns:a16="http://schemas.microsoft.com/office/drawing/2014/main" id="{57FD4C17-75C5-44A7-8CFB-B3093FA9B2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711815"/>
              </p:ext>
            </p:extLst>
          </p:nvPr>
        </p:nvGraphicFramePr>
        <p:xfrm>
          <a:off x="457200" y="4038600"/>
          <a:ext cx="3260725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43000" imgH="292100" progId="Equation.3">
                  <p:embed/>
                </p:oleObj>
              </mc:Choice>
              <mc:Fallback>
                <p:oleObj name="Equation" r:id="rId4" imgW="1143000" imgH="292100" progId="Equation.3">
                  <p:embed/>
                  <p:pic>
                    <p:nvPicPr>
                      <p:cNvPr id="51206" name="Object 1">
                        <a:extLst>
                          <a:ext uri="{FF2B5EF4-FFF2-40B4-BE49-F238E27FC236}">
                            <a16:creationId xmlns:a16="http://schemas.microsoft.com/office/drawing/2014/main" id="{57FD4C17-75C5-44A7-8CFB-B3093FA9B2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3260725" cy="833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07" name="Picture 8" descr="FG06_17">
            <a:extLst>
              <a:ext uri="{FF2B5EF4-FFF2-40B4-BE49-F238E27FC236}">
                <a16:creationId xmlns:a16="http://schemas.microsoft.com/office/drawing/2014/main" id="{F919F316-D624-4C39-9E5D-E776B42D70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76600"/>
            <a:ext cx="40386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6B5B1257-37BA-4F99-8D8A-5206C6C4D6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229600" cy="1036638"/>
          </a:xfrm>
        </p:spPr>
        <p:txBody>
          <a:bodyPr/>
          <a:lstStyle/>
          <a:p>
            <a:pPr eaLnBrk="1" hangingPunct="1"/>
            <a:r>
              <a:rPr lang="en-US" altLang="en-US" sz="3200" dirty="0" err="1">
                <a:solidFill>
                  <a:srgbClr val="0000FF"/>
                </a:solidFill>
              </a:rPr>
              <a:t>Gr</a:t>
            </a:r>
            <a:r>
              <a:rPr lang="en-US" altLang="en-US" sz="32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á</a:t>
            </a:r>
            <a:r>
              <a:rPr lang="en-US" altLang="en-US" sz="3200" dirty="0" err="1">
                <a:solidFill>
                  <a:srgbClr val="0000FF"/>
                </a:solidFill>
              </a:rPr>
              <a:t>fica</a:t>
            </a:r>
            <a:r>
              <a:rPr lang="en-US" altLang="en-US" sz="3200" dirty="0">
                <a:solidFill>
                  <a:srgbClr val="0000FF"/>
                </a:solidFill>
              </a:rPr>
              <a:t> de </a:t>
            </a:r>
            <a:r>
              <a:rPr lang="en-US" altLang="en-US" sz="3200" dirty="0" err="1">
                <a:solidFill>
                  <a:srgbClr val="0000FF"/>
                </a:solidFill>
              </a:rPr>
              <a:t>distribuci</a:t>
            </a:r>
            <a:r>
              <a:rPr lang="en-US" altLang="en-US" sz="32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ó</a:t>
            </a:r>
            <a:r>
              <a:rPr lang="en-US" altLang="en-US" sz="3200" dirty="0" err="1">
                <a:solidFill>
                  <a:srgbClr val="0000FF"/>
                </a:solidFill>
              </a:rPr>
              <a:t>n</a:t>
            </a:r>
            <a:r>
              <a:rPr lang="en-US" altLang="en-US" sz="3200" dirty="0">
                <a:solidFill>
                  <a:srgbClr val="0000FF"/>
                </a:solidFill>
              </a:rPr>
              <a:t> de </a:t>
            </a:r>
            <a:r>
              <a:rPr lang="en-US" altLang="en-US" sz="3200" dirty="0" err="1">
                <a:solidFill>
                  <a:srgbClr val="0000FF"/>
                </a:solidFill>
              </a:rPr>
              <a:t>rapidez</a:t>
            </a:r>
            <a:r>
              <a:rPr lang="en-US" altLang="en-US" sz="3200" dirty="0">
                <a:solidFill>
                  <a:srgbClr val="0000FF"/>
                </a:solidFill>
              </a:rPr>
              <a:t> molecular con </a:t>
            </a:r>
            <a:r>
              <a:rPr lang="en-US" altLang="en-US" sz="3200" dirty="0" err="1">
                <a:solidFill>
                  <a:srgbClr val="0000FF"/>
                </a:solidFill>
              </a:rPr>
              <a:t>relaci</a:t>
            </a:r>
            <a:r>
              <a:rPr lang="en-US" altLang="en-US" sz="32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ó</a:t>
            </a:r>
            <a:r>
              <a:rPr lang="en-US" altLang="en-US" sz="3200" dirty="0" err="1">
                <a:solidFill>
                  <a:srgbClr val="0000FF"/>
                </a:solidFill>
              </a:rPr>
              <a:t>n</a:t>
            </a:r>
            <a:r>
              <a:rPr lang="en-US" altLang="en-US" sz="3200" dirty="0">
                <a:solidFill>
                  <a:srgbClr val="0000FF"/>
                </a:solidFill>
              </a:rPr>
              <a:t> a masa molar y </a:t>
            </a:r>
            <a:r>
              <a:rPr lang="en-US" altLang="en-US" sz="3200" dirty="0" err="1">
                <a:solidFill>
                  <a:srgbClr val="0000FF"/>
                </a:solidFill>
              </a:rPr>
              <a:t>temperatura</a:t>
            </a:r>
            <a:endParaRPr lang="en-US" altLang="en-US" sz="3200" dirty="0">
              <a:solidFill>
                <a:srgbClr val="0000FF"/>
              </a:solidFill>
            </a:endParaRPr>
          </a:p>
        </p:txBody>
      </p:sp>
      <p:pic>
        <p:nvPicPr>
          <p:cNvPr id="52227" name="Picture 4" descr="FG06_18">
            <a:extLst>
              <a:ext uri="{FF2B5EF4-FFF2-40B4-BE49-F238E27FC236}">
                <a16:creationId xmlns:a16="http://schemas.microsoft.com/office/drawing/2014/main" id="{093C736B-1C45-4121-AC5E-B201F4228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828800"/>
            <a:ext cx="4211638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2228" name="Object 0">
            <a:extLst>
              <a:ext uri="{FF2B5EF4-FFF2-40B4-BE49-F238E27FC236}">
                <a16:creationId xmlns:a16="http://schemas.microsoft.com/office/drawing/2014/main" id="{A7F70432-60A4-4186-BCE1-2DF55AD755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2133600"/>
          <a:ext cx="1751013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88614" imgH="444307" progId="Equation.3">
                  <p:embed/>
                </p:oleObj>
              </mc:Choice>
              <mc:Fallback>
                <p:oleObj name="Equation" r:id="rId3" imgW="888614" imgH="444307" progId="Equation.3">
                  <p:embed/>
                  <p:pic>
                    <p:nvPicPr>
                      <p:cNvPr id="52228" name="Object 0">
                        <a:extLst>
                          <a:ext uri="{FF2B5EF4-FFF2-40B4-BE49-F238E27FC236}">
                            <a16:creationId xmlns:a16="http://schemas.microsoft.com/office/drawing/2014/main" id="{A7F70432-60A4-4186-BCE1-2DF55AD7554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133600"/>
                        <a:ext cx="1751013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286FBEC8-CCAF-409D-9A74-AD331CC86F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655638"/>
          </a:xfrm>
        </p:spPr>
        <p:txBody>
          <a:bodyPr/>
          <a:lstStyle/>
          <a:p>
            <a:pPr eaLnBrk="1" hangingPunct="1"/>
            <a:r>
              <a:rPr lang="en-US" altLang="en-US" sz="3200" dirty="0" err="1">
                <a:solidFill>
                  <a:srgbClr val="0000FF"/>
                </a:solidFill>
              </a:rPr>
              <a:t>Ejercicio</a:t>
            </a:r>
            <a:r>
              <a:rPr lang="en-US" altLang="en-US" sz="3200" dirty="0">
                <a:solidFill>
                  <a:srgbClr val="0000FF"/>
                </a:solidFill>
              </a:rPr>
              <a:t> 1: </a:t>
            </a:r>
            <a:r>
              <a:rPr lang="en-US" altLang="en-US" sz="3200" dirty="0" err="1">
                <a:solidFill>
                  <a:srgbClr val="0000FF"/>
                </a:solidFill>
              </a:rPr>
              <a:t>Distribuci</a:t>
            </a:r>
            <a:r>
              <a:rPr lang="en-US" altLang="en-US" sz="32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ó</a:t>
            </a:r>
            <a:r>
              <a:rPr lang="en-US" altLang="en-US" sz="3200" dirty="0" err="1">
                <a:solidFill>
                  <a:srgbClr val="0000FF"/>
                </a:solidFill>
              </a:rPr>
              <a:t>n</a:t>
            </a:r>
            <a:r>
              <a:rPr lang="en-US" altLang="en-US" sz="3200" dirty="0">
                <a:solidFill>
                  <a:srgbClr val="0000FF"/>
                </a:solidFill>
              </a:rPr>
              <a:t> (</a:t>
            </a:r>
            <a:r>
              <a:rPr lang="en-US" altLang="en-US" sz="3200" dirty="0" err="1">
                <a:solidFill>
                  <a:srgbClr val="0000FF"/>
                </a:solidFill>
              </a:rPr>
              <a:t>u</a:t>
            </a:r>
            <a:r>
              <a:rPr lang="en-US" altLang="en-US" sz="3200" baseline="-25000" dirty="0" err="1">
                <a:solidFill>
                  <a:srgbClr val="0000FF"/>
                </a:solidFill>
              </a:rPr>
              <a:t>rms</a:t>
            </a:r>
            <a:r>
              <a:rPr lang="en-US" altLang="en-US" sz="32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53251" name="Text Box 3">
            <a:extLst>
              <a:ext uri="{FF2B5EF4-FFF2-40B4-BE49-F238E27FC236}">
                <a16:creationId xmlns:a16="http://schemas.microsoft.com/office/drawing/2014/main" id="{AEBD3A58-88A5-4DAC-A82A-05132E719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295400"/>
            <a:ext cx="63595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¿</a:t>
            </a:r>
            <a:r>
              <a:rPr lang="en-US" altLang="en-US" sz="2400" b="1">
                <a:latin typeface="Times New Roman" panose="02020603050405020304" pitchFamily="18" charset="0"/>
              </a:rPr>
              <a:t>C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uá</a:t>
            </a:r>
            <a:r>
              <a:rPr lang="en-US" altLang="en-US" sz="2400" b="1">
                <a:latin typeface="Times New Roman" panose="02020603050405020304" pitchFamily="18" charset="0"/>
              </a:rPr>
              <a:t>l de los siguientes mol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en-US" altLang="en-US" sz="2400" b="1">
                <a:latin typeface="Times New Roman" panose="02020603050405020304" pitchFamily="18" charset="0"/>
              </a:rPr>
              <a:t>culas tiene mayor u</a:t>
            </a:r>
            <a:r>
              <a:rPr lang="en-US" altLang="en-US" sz="2400" b="1" baseline="-25000">
                <a:latin typeface="Times New Roman" panose="02020603050405020304" pitchFamily="18" charset="0"/>
              </a:rPr>
              <a:t>rms</a:t>
            </a:r>
            <a:r>
              <a:rPr lang="en-US" altLang="en-US" sz="2400" b="1">
                <a:latin typeface="Times New Roman" panose="02020603050405020304" pitchFamily="18" charset="0"/>
              </a:rPr>
              <a:t> a 25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°C: NH</a:t>
            </a:r>
            <a:r>
              <a:rPr lang="en-US" altLang="en-US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(g) o HCl (g)?</a:t>
            </a:r>
            <a:endParaRPr lang="en-US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53252" name="Text Box 4">
            <a:extLst>
              <a:ext uri="{FF2B5EF4-FFF2-40B4-BE49-F238E27FC236}">
                <a16:creationId xmlns:a16="http://schemas.microsoft.com/office/drawing/2014/main" id="{60D39B4F-300C-41EE-992A-AFF37ABFB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209800"/>
            <a:ext cx="46545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Masa Molar NH</a:t>
            </a:r>
            <a:r>
              <a:rPr lang="en-US" altLang="en-US" sz="2400" b="1" baseline="-25000">
                <a:latin typeface="Times New Roman" panose="02020603050405020304" pitchFamily="18" charset="0"/>
              </a:rPr>
              <a:t>3</a:t>
            </a:r>
            <a:r>
              <a:rPr lang="en-US" altLang="en-US" sz="2400" b="1">
                <a:latin typeface="Times New Roman" panose="02020603050405020304" pitchFamily="18" charset="0"/>
              </a:rPr>
              <a:t> = 17 g/mol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Masa Molar HCl  = 36 g/mol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1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Por lo tanto NH</a:t>
            </a:r>
            <a:r>
              <a:rPr lang="en-US" altLang="en-US" sz="2400" b="1" baseline="-25000">
                <a:latin typeface="Times New Roman" panose="02020603050405020304" pitchFamily="18" charset="0"/>
              </a:rPr>
              <a:t>3</a:t>
            </a:r>
            <a:r>
              <a:rPr lang="en-US" altLang="en-US" sz="2400" b="1">
                <a:latin typeface="Times New Roman" panose="02020603050405020304" pitchFamily="18" charset="0"/>
              </a:rPr>
              <a:t> posee mayor u</a:t>
            </a:r>
            <a:r>
              <a:rPr lang="en-US" altLang="en-US" sz="2400" b="1" baseline="-25000">
                <a:latin typeface="Times New Roman" panose="02020603050405020304" pitchFamily="18" charset="0"/>
              </a:rPr>
              <a:t>rms</a:t>
            </a:r>
          </a:p>
        </p:txBody>
      </p:sp>
      <p:graphicFrame>
        <p:nvGraphicFramePr>
          <p:cNvPr id="53253" name="Object 0">
            <a:extLst>
              <a:ext uri="{FF2B5EF4-FFF2-40B4-BE49-F238E27FC236}">
                <a16:creationId xmlns:a16="http://schemas.microsoft.com/office/drawing/2014/main" id="{9DD510C2-2357-4E9C-8148-DC6E45E477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8581560"/>
              </p:ext>
            </p:extLst>
          </p:nvPr>
        </p:nvGraphicFramePr>
        <p:xfrm>
          <a:off x="304800" y="3886200"/>
          <a:ext cx="8610600" cy="115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356100" imgH="584200" progId="Equation.3">
                  <p:embed/>
                </p:oleObj>
              </mc:Choice>
              <mc:Fallback>
                <p:oleObj name="Equation" r:id="rId2" imgW="4356100" imgH="584200" progId="Equation.3">
                  <p:embed/>
                  <p:pic>
                    <p:nvPicPr>
                      <p:cNvPr id="53253" name="Object 0">
                        <a:extLst>
                          <a:ext uri="{FF2B5EF4-FFF2-40B4-BE49-F238E27FC236}">
                            <a16:creationId xmlns:a16="http://schemas.microsoft.com/office/drawing/2014/main" id="{9DD510C2-2357-4E9C-8148-DC6E45E477D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886200"/>
                        <a:ext cx="8610600" cy="1154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4" name="Text Box 6">
            <a:extLst>
              <a:ext uri="{FF2B5EF4-FFF2-40B4-BE49-F238E27FC236}">
                <a16:creationId xmlns:a16="http://schemas.microsoft.com/office/drawing/2014/main" id="{22243F8F-2070-41BC-B914-218808DEC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5105400"/>
            <a:ext cx="41544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Nota: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1. Usar masa molar en kg/mol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2. R=8.314 J/(K-mol)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4DB5C152-7B26-4EE2-BA45-5521EB47B4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655638"/>
          </a:xfrm>
        </p:spPr>
        <p:txBody>
          <a:bodyPr/>
          <a:lstStyle/>
          <a:p>
            <a:pPr eaLnBrk="1" hangingPunct="1"/>
            <a:r>
              <a:rPr lang="en-US" altLang="en-US" sz="2400" dirty="0" err="1">
                <a:solidFill>
                  <a:srgbClr val="0000FF"/>
                </a:solidFill>
              </a:rPr>
              <a:t>Relaci</a:t>
            </a:r>
            <a:r>
              <a:rPr lang="en-US" altLang="en-US" sz="24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ó</a:t>
            </a:r>
            <a:r>
              <a:rPr lang="en-US" altLang="en-US" sz="2400" dirty="0" err="1">
                <a:solidFill>
                  <a:srgbClr val="0000FF"/>
                </a:solidFill>
              </a:rPr>
              <a:t>n</a:t>
            </a:r>
            <a:r>
              <a:rPr lang="en-US" altLang="en-US" sz="2400" dirty="0">
                <a:solidFill>
                  <a:srgbClr val="0000FF"/>
                </a:solidFill>
              </a:rPr>
              <a:t> de </a:t>
            </a:r>
            <a:r>
              <a:rPr lang="en-US" altLang="en-US" sz="2400" dirty="0" err="1">
                <a:solidFill>
                  <a:srgbClr val="0000FF"/>
                </a:solidFill>
              </a:rPr>
              <a:t>temperatura</a:t>
            </a:r>
            <a:r>
              <a:rPr lang="en-US" altLang="en-US" sz="2400" dirty="0">
                <a:solidFill>
                  <a:srgbClr val="0000FF"/>
                </a:solidFill>
              </a:rPr>
              <a:t> y </a:t>
            </a:r>
            <a:r>
              <a:rPr lang="en-US" altLang="en-US" sz="2400" dirty="0" err="1">
                <a:solidFill>
                  <a:srgbClr val="0000FF"/>
                </a:solidFill>
              </a:rPr>
              <a:t>teor</a:t>
            </a:r>
            <a:r>
              <a:rPr lang="en-US" altLang="en-US" sz="24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í</a:t>
            </a:r>
            <a:r>
              <a:rPr lang="en-US" altLang="en-US" sz="2400" dirty="0" err="1">
                <a:solidFill>
                  <a:srgbClr val="0000FF"/>
                </a:solidFill>
              </a:rPr>
              <a:t>a</a:t>
            </a:r>
            <a:r>
              <a:rPr lang="en-US" altLang="en-US" sz="2400" dirty="0">
                <a:solidFill>
                  <a:srgbClr val="0000FF"/>
                </a:solidFill>
              </a:rPr>
              <a:t> </a:t>
            </a:r>
            <a:r>
              <a:rPr lang="en-US" altLang="en-US" sz="2400" dirty="0" err="1">
                <a:solidFill>
                  <a:srgbClr val="0000FF"/>
                </a:solidFill>
              </a:rPr>
              <a:t>cin</a:t>
            </a:r>
            <a:r>
              <a:rPr lang="en-US" altLang="en-US" sz="24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é</a:t>
            </a:r>
            <a:r>
              <a:rPr lang="en-US" altLang="en-US" sz="2400" dirty="0" err="1">
                <a:solidFill>
                  <a:srgbClr val="0000FF"/>
                </a:solidFill>
              </a:rPr>
              <a:t>tico</a:t>
            </a:r>
            <a:r>
              <a:rPr lang="en-US" altLang="en-US" sz="2400" dirty="0">
                <a:solidFill>
                  <a:srgbClr val="0000FF"/>
                </a:solidFill>
              </a:rPr>
              <a:t> molecular</a:t>
            </a:r>
          </a:p>
        </p:txBody>
      </p:sp>
      <p:sp>
        <p:nvSpPr>
          <p:cNvPr id="54277" name="Text Box 5">
            <a:extLst>
              <a:ext uri="{FF2B5EF4-FFF2-40B4-BE49-F238E27FC236}">
                <a16:creationId xmlns:a16="http://schemas.microsoft.com/office/drawing/2014/main" id="{F1ADFA97-9E9F-4CBF-9486-A66DCC8AC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114800"/>
            <a:ext cx="7010400" cy="83099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400" dirty="0">
                <a:solidFill>
                  <a:srgbClr val="00B050"/>
                </a:solidFill>
                <a:latin typeface="Times New Roman" pitchFamily="18" charset="0"/>
              </a:rPr>
              <a:t>La 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temperatura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</a:rPr>
              <a:t> Kelvin de un gas es 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directamente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proporcional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</a:rPr>
              <a:t> a la 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energ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í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a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cin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é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tica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promedio</a:t>
            </a:r>
            <a:endParaRPr lang="en-US" sz="2400" dirty="0">
              <a:solidFill>
                <a:srgbClr val="00B050"/>
              </a:solidFill>
              <a:latin typeface="Times New Roman" pitchFamily="18" charset="0"/>
            </a:endParaRPr>
          </a:p>
        </p:txBody>
      </p:sp>
      <p:graphicFrame>
        <p:nvGraphicFramePr>
          <p:cNvPr id="54276" name="Object 6">
            <a:extLst>
              <a:ext uri="{FF2B5EF4-FFF2-40B4-BE49-F238E27FC236}">
                <a16:creationId xmlns:a16="http://schemas.microsoft.com/office/drawing/2014/main" id="{3AD688C5-E8FB-4298-AB2F-41E6CC17DA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4027060"/>
              </p:ext>
            </p:extLst>
          </p:nvPr>
        </p:nvGraphicFramePr>
        <p:xfrm>
          <a:off x="1371600" y="1600200"/>
          <a:ext cx="6019800" cy="230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55800" imgH="749300" progId="Equation.3">
                  <p:embed/>
                </p:oleObj>
              </mc:Choice>
              <mc:Fallback>
                <p:oleObj name="Equation" r:id="rId2" imgW="1955800" imgH="749300" progId="Equation.3">
                  <p:embed/>
                  <p:pic>
                    <p:nvPicPr>
                      <p:cNvPr id="54276" name="Object 6">
                        <a:extLst>
                          <a:ext uri="{FF2B5EF4-FFF2-40B4-BE49-F238E27FC236}">
                            <a16:creationId xmlns:a16="http://schemas.microsoft.com/office/drawing/2014/main" id="{3AD688C5-E8FB-4298-AB2F-41E6CC17DAF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600200"/>
                        <a:ext cx="6019800" cy="2306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6B13D913-B200-44BA-B0F9-057A4A28AB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2425" y="306387"/>
            <a:ext cx="8229600" cy="454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200" dirty="0">
                <a:solidFill>
                  <a:srgbClr val="0000FF"/>
                </a:solidFill>
              </a:rPr>
              <a:t>Ley de Graham</a:t>
            </a:r>
          </a:p>
        </p:txBody>
      </p:sp>
      <p:sp>
        <p:nvSpPr>
          <p:cNvPr id="55299" name="Text Box 3">
            <a:extLst>
              <a:ext uri="{FF2B5EF4-FFF2-40B4-BE49-F238E27FC236}">
                <a16:creationId xmlns:a16="http://schemas.microsoft.com/office/drawing/2014/main" id="{004B8F09-AEEF-43BD-AFA2-4348D134F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12" y="760412"/>
            <a:ext cx="7972425" cy="83099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400" dirty="0">
                <a:latin typeface="Times New Roman" pitchFamily="18" charset="0"/>
              </a:rPr>
              <a:t>La </a:t>
            </a:r>
            <a:r>
              <a:rPr lang="en-US" sz="2400" dirty="0" err="1">
                <a:latin typeface="Times New Roman" pitchFamily="18" charset="0"/>
              </a:rPr>
              <a:t>rapidez</a:t>
            </a:r>
            <a:r>
              <a:rPr lang="en-US" sz="2400" dirty="0">
                <a:latin typeface="Times New Roman" pitchFamily="18" charset="0"/>
              </a:rPr>
              <a:t> de 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efusi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ó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</a:rPr>
              <a:t> para </a:t>
            </a:r>
            <a:r>
              <a:rPr lang="en-US" sz="2400" dirty="0" err="1">
                <a:latin typeface="Times New Roman" pitchFamily="18" charset="0"/>
              </a:rPr>
              <a:t>diferentes</a:t>
            </a:r>
            <a:r>
              <a:rPr lang="en-US" sz="2400" dirty="0">
                <a:latin typeface="Times New Roman" pitchFamily="18" charset="0"/>
              </a:rPr>
              <a:t> gases es </a:t>
            </a:r>
            <a:r>
              <a:rPr lang="en-US" sz="2400" dirty="0" err="1">
                <a:latin typeface="Times New Roman" pitchFamily="18" charset="0"/>
              </a:rPr>
              <a:t>inversamente</a:t>
            </a:r>
            <a:r>
              <a:rPr lang="en-US" sz="2400" dirty="0">
                <a:latin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</a:rPr>
              <a:t>proporcional</a:t>
            </a:r>
            <a:r>
              <a:rPr lang="en-US" sz="2400" dirty="0">
                <a:latin typeface="Times New Roman" pitchFamily="18" charset="0"/>
              </a:rPr>
              <a:t> al </a:t>
            </a:r>
            <a:r>
              <a:rPr lang="en-US" sz="2400" dirty="0" err="1">
                <a:latin typeface="Times New Roman" pitchFamily="18" charset="0"/>
              </a:rPr>
              <a:t>cuadrado</a:t>
            </a:r>
            <a:r>
              <a:rPr lang="en-US" sz="2400" dirty="0">
                <a:latin typeface="Times New Roman" pitchFamily="18" charset="0"/>
              </a:rPr>
              <a:t> de sus </a:t>
            </a:r>
            <a:r>
              <a:rPr lang="en-US" sz="2400" dirty="0" err="1">
                <a:latin typeface="Times New Roman" pitchFamily="18" charset="0"/>
              </a:rPr>
              <a:t>masas</a:t>
            </a:r>
            <a:r>
              <a:rPr lang="en-US" sz="2400" dirty="0">
                <a:latin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</a:rPr>
              <a:t>molares</a:t>
            </a:r>
            <a:r>
              <a:rPr lang="en-US" sz="2400" dirty="0">
                <a:latin typeface="Times New Roman" pitchFamily="18" charset="0"/>
              </a:rPr>
              <a:t>.</a:t>
            </a:r>
          </a:p>
        </p:txBody>
      </p:sp>
      <p:pic>
        <p:nvPicPr>
          <p:cNvPr id="55300" name="Picture 4" descr="FG06_21aC">
            <a:extLst>
              <a:ext uri="{FF2B5EF4-FFF2-40B4-BE49-F238E27FC236}">
                <a16:creationId xmlns:a16="http://schemas.microsoft.com/office/drawing/2014/main" id="{80E621AB-B22E-4136-8512-F36C2FBE2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133600"/>
            <a:ext cx="41529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5301" name="Object 0">
            <a:extLst>
              <a:ext uri="{FF2B5EF4-FFF2-40B4-BE49-F238E27FC236}">
                <a16:creationId xmlns:a16="http://schemas.microsoft.com/office/drawing/2014/main" id="{1A93E93A-188B-4E24-9893-95F7B19DD3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0294803"/>
              </p:ext>
            </p:extLst>
          </p:nvPr>
        </p:nvGraphicFramePr>
        <p:xfrm>
          <a:off x="381000" y="2133600"/>
          <a:ext cx="4038600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87500" imgH="609600" progId="Equation.DSMT4">
                  <p:embed/>
                </p:oleObj>
              </mc:Choice>
              <mc:Fallback>
                <p:oleObj name="Equation" r:id="rId3" imgW="1587500" imgH="609600" progId="Equation.DSMT4">
                  <p:embed/>
                  <p:pic>
                    <p:nvPicPr>
                      <p:cNvPr id="55301" name="Object 0">
                        <a:extLst>
                          <a:ext uri="{FF2B5EF4-FFF2-40B4-BE49-F238E27FC236}">
                            <a16:creationId xmlns:a16="http://schemas.microsoft.com/office/drawing/2014/main" id="{1A93E93A-188B-4E24-9893-95F7B19DD3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133600"/>
                        <a:ext cx="4038600" cy="154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B7FD5FBA-FF41-4E0A-93E1-DCF1B88493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26231"/>
            <a:ext cx="8229600" cy="5191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200">
                <a:solidFill>
                  <a:srgbClr val="0000FF"/>
                </a:solidFill>
              </a:rPr>
              <a:t>Ejercicio 1: Efusi</a:t>
            </a:r>
            <a:r>
              <a:rPr lang="en-US" altLang="en-US" sz="3200">
                <a:solidFill>
                  <a:srgbClr val="0000FF"/>
                </a:solidFill>
                <a:cs typeface="Times New Roman" panose="02020603050405020304" pitchFamily="18" charset="0"/>
              </a:rPr>
              <a:t>ó</a:t>
            </a:r>
            <a:r>
              <a:rPr lang="en-US" altLang="en-US" sz="3200">
                <a:solidFill>
                  <a:srgbClr val="0000FF"/>
                </a:solidFill>
              </a:rPr>
              <a:t>n</a:t>
            </a:r>
          </a:p>
        </p:txBody>
      </p:sp>
      <p:sp>
        <p:nvSpPr>
          <p:cNvPr id="56323" name="Text Box 3">
            <a:extLst>
              <a:ext uri="{FF2B5EF4-FFF2-40B4-BE49-F238E27FC236}">
                <a16:creationId xmlns:a16="http://schemas.microsoft.com/office/drawing/2014/main" id="{01E85FFC-727F-48C8-8ED6-0774F49A8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845344"/>
            <a:ext cx="8382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Una </a:t>
            </a:r>
            <a:r>
              <a:rPr lang="en-US" altLang="en-US" sz="1800" dirty="0" err="1">
                <a:latin typeface="Times New Roman" panose="02020603050405020304" pitchFamily="18" charset="0"/>
              </a:rPr>
              <a:t>muestra</a:t>
            </a:r>
            <a:r>
              <a:rPr lang="en-US" altLang="en-US" sz="1800" dirty="0">
                <a:latin typeface="Times New Roman" panose="02020603050405020304" pitchFamily="18" charset="0"/>
              </a:rPr>
              <a:t> de 0.00484 moles de N</a:t>
            </a:r>
            <a:r>
              <a:rPr lang="en-US" altLang="en-US" sz="1800" baseline="-25000" dirty="0">
                <a:latin typeface="Times New Roman" panose="02020603050405020304" pitchFamily="18" charset="0"/>
              </a:rPr>
              <a:t>2</a:t>
            </a:r>
            <a:r>
              <a:rPr lang="en-US" altLang="en-US" sz="1800" dirty="0">
                <a:latin typeface="Times New Roman" panose="02020603050405020304" pitchFamily="18" charset="0"/>
              </a:rPr>
              <a:t>O (g) </a:t>
            </a:r>
            <a:r>
              <a:rPr lang="en-US" altLang="en-US" sz="1800" dirty="0" err="1">
                <a:latin typeface="Times New Roman" panose="02020603050405020304" pitchFamily="18" charset="0"/>
              </a:rPr>
              <a:t>pasa</a:t>
            </a:r>
            <a:r>
              <a:rPr lang="en-US" altLang="en-US" sz="1800" dirty="0">
                <a:latin typeface="Times New Roman" panose="02020603050405020304" pitchFamily="18" charset="0"/>
              </a:rPr>
              <a:t> por un </a:t>
            </a:r>
            <a:r>
              <a:rPr lang="en-US" altLang="en-US" sz="1800" dirty="0" err="1">
                <a:latin typeface="Times New Roman" panose="02020603050405020304" pitchFamily="18" charset="0"/>
              </a:rPr>
              <a:t>orificio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Times New Roman" panose="02020603050405020304" pitchFamily="18" charset="0"/>
              </a:rPr>
              <a:t>pequeno</a:t>
            </a:r>
            <a:r>
              <a:rPr lang="en-US" altLang="en-US" sz="1800" dirty="0">
                <a:latin typeface="Times New Roman" panose="02020603050405020304" pitchFamily="18" charset="0"/>
              </a:rPr>
              <a:t> por </a:t>
            </a:r>
            <a:r>
              <a:rPr lang="en-US" altLang="en-US" sz="1800" dirty="0" err="1">
                <a:latin typeface="Times New Roman" panose="02020603050405020304" pitchFamily="18" charset="0"/>
              </a:rPr>
              <a:t>cierto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Times New Roman" panose="02020603050405020304" pitchFamily="18" charset="0"/>
              </a:rPr>
              <a:t>periodo</a:t>
            </a:r>
            <a:r>
              <a:rPr lang="en-US" altLang="en-US" sz="1800" dirty="0">
                <a:latin typeface="Times New Roman" panose="02020603050405020304" pitchFamily="18" charset="0"/>
              </a:rPr>
              <a:t> de </a:t>
            </a:r>
            <a:r>
              <a:rPr lang="en-US" altLang="en-US" sz="1800" dirty="0" err="1">
                <a:latin typeface="Times New Roman" panose="02020603050405020304" pitchFamily="18" charset="0"/>
              </a:rPr>
              <a:t>tiempo</a:t>
            </a:r>
            <a:r>
              <a:rPr lang="en-US" altLang="en-US" sz="1800" dirty="0">
                <a:latin typeface="Times New Roman" panose="02020603050405020304" pitchFamily="18" charset="0"/>
              </a:rPr>
              <a:t>. Determine la </a:t>
            </a:r>
            <a:r>
              <a:rPr lang="en-US" altLang="en-US" sz="1800" dirty="0" err="1">
                <a:latin typeface="Times New Roman" panose="02020603050405020304" pitchFamily="18" charset="0"/>
              </a:rPr>
              <a:t>cantidad</a:t>
            </a:r>
            <a:r>
              <a:rPr lang="en-US" altLang="en-US" sz="1800" dirty="0">
                <a:latin typeface="Times New Roman" panose="02020603050405020304" pitchFamily="18" charset="0"/>
              </a:rPr>
              <a:t> de NO</a:t>
            </a:r>
            <a:r>
              <a:rPr lang="en-US" altLang="en-US" sz="1800" baseline="-25000" dirty="0">
                <a:latin typeface="Times New Roman" panose="02020603050405020304" pitchFamily="18" charset="0"/>
              </a:rPr>
              <a:t>2</a:t>
            </a:r>
            <a:r>
              <a:rPr lang="en-US" altLang="en-US" sz="1800" dirty="0">
                <a:latin typeface="Times New Roman" panose="02020603050405020304" pitchFamily="18" charset="0"/>
              </a:rPr>
              <a:t>(g) que </a:t>
            </a:r>
            <a:r>
              <a:rPr lang="en-US" altLang="en-US" sz="1800" dirty="0" err="1">
                <a:latin typeface="Times New Roman" panose="02020603050405020304" pitchFamily="18" charset="0"/>
              </a:rPr>
              <a:t>pasa</a:t>
            </a:r>
            <a:r>
              <a:rPr lang="en-US" altLang="en-US" sz="1800" dirty="0">
                <a:latin typeface="Times New Roman" panose="02020603050405020304" pitchFamily="18" charset="0"/>
              </a:rPr>
              <a:t> por el </a:t>
            </a:r>
            <a:r>
              <a:rPr lang="en-US" altLang="en-US" sz="1800" dirty="0" err="1">
                <a:latin typeface="Times New Roman" panose="02020603050405020304" pitchFamily="18" charset="0"/>
              </a:rPr>
              <a:t>mismo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Times New Roman" panose="02020603050405020304" pitchFamily="18" charset="0"/>
              </a:rPr>
              <a:t>orificio</a:t>
            </a:r>
            <a:r>
              <a:rPr lang="en-US" altLang="en-US" sz="1800" dirty="0">
                <a:latin typeface="Times New Roman" panose="02020603050405020304" pitchFamily="18" charset="0"/>
              </a:rPr>
              <a:t> bajo </a:t>
            </a:r>
            <a:r>
              <a:rPr lang="en-US" altLang="en-US" sz="1800" dirty="0" err="1">
                <a:latin typeface="Times New Roman" panose="02020603050405020304" pitchFamily="18" charset="0"/>
              </a:rPr>
              <a:t>iguales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Times New Roman" panose="02020603050405020304" pitchFamily="18" charset="0"/>
              </a:rPr>
              <a:t>condiciones</a:t>
            </a:r>
            <a:r>
              <a:rPr lang="en-US" altLang="en-US" sz="1800" dirty="0">
                <a:latin typeface="Times New Roman" panose="02020603050405020304" pitchFamily="18" charset="0"/>
              </a:rPr>
              <a:t> que para N</a:t>
            </a:r>
            <a:r>
              <a:rPr lang="en-US" altLang="en-US" sz="1800" baseline="-25000" dirty="0">
                <a:latin typeface="Times New Roman" panose="02020603050405020304" pitchFamily="18" charset="0"/>
              </a:rPr>
              <a:t>2</a:t>
            </a:r>
            <a:r>
              <a:rPr lang="en-US" altLang="en-US" sz="1800" dirty="0">
                <a:latin typeface="Times New Roman" panose="02020603050405020304" pitchFamily="18" charset="0"/>
              </a:rPr>
              <a:t>O(g)</a:t>
            </a:r>
          </a:p>
        </p:txBody>
      </p:sp>
      <p:sp>
        <p:nvSpPr>
          <p:cNvPr id="56324" name="Text Box 4">
            <a:extLst>
              <a:ext uri="{FF2B5EF4-FFF2-40B4-BE49-F238E27FC236}">
                <a16:creationId xmlns:a16="http://schemas.microsoft.com/office/drawing/2014/main" id="{0A871A44-0EED-4247-926A-DBC4EB635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831304"/>
            <a:ext cx="792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Masa molar N</a:t>
            </a:r>
            <a:r>
              <a:rPr lang="en-US" altLang="en-US" sz="2400" b="1" baseline="-25000">
                <a:latin typeface="Times New Roman" panose="02020603050405020304" pitchFamily="18" charset="0"/>
              </a:rPr>
              <a:t>2</a:t>
            </a:r>
            <a:r>
              <a:rPr lang="en-US" altLang="en-US" sz="2400" b="1">
                <a:latin typeface="Times New Roman" panose="02020603050405020304" pitchFamily="18" charset="0"/>
              </a:rPr>
              <a:t>O = 44 g/mol     Masa Molar NO</a:t>
            </a:r>
            <a:r>
              <a:rPr lang="en-US" altLang="en-US" sz="2400" b="1" baseline="-25000">
                <a:latin typeface="Times New Roman" panose="02020603050405020304" pitchFamily="18" charset="0"/>
              </a:rPr>
              <a:t>2</a:t>
            </a:r>
            <a:r>
              <a:rPr lang="en-US" altLang="en-US" sz="2400" b="1">
                <a:latin typeface="Times New Roman" panose="02020603050405020304" pitchFamily="18" charset="0"/>
              </a:rPr>
              <a:t> = 46 g/mol</a:t>
            </a:r>
          </a:p>
        </p:txBody>
      </p:sp>
      <p:graphicFrame>
        <p:nvGraphicFramePr>
          <p:cNvPr id="93184" name="Object 0">
            <a:extLst>
              <a:ext uri="{FF2B5EF4-FFF2-40B4-BE49-F238E27FC236}">
                <a16:creationId xmlns:a16="http://schemas.microsoft.com/office/drawing/2014/main" id="{B3D6C6FD-34F7-4337-AA52-486A06F8FB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123220"/>
              </p:ext>
            </p:extLst>
          </p:nvPr>
        </p:nvGraphicFramePr>
        <p:xfrm>
          <a:off x="1447800" y="2667000"/>
          <a:ext cx="6019800" cy="261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895600" imgH="1257300" progId="Equation.3">
                  <p:embed/>
                </p:oleObj>
              </mc:Choice>
              <mc:Fallback>
                <p:oleObj name="Equation" r:id="rId3" imgW="2895600" imgH="1257300" progId="Equation.3">
                  <p:embed/>
                  <p:pic>
                    <p:nvPicPr>
                      <p:cNvPr id="93184" name="Object 0">
                        <a:extLst>
                          <a:ext uri="{FF2B5EF4-FFF2-40B4-BE49-F238E27FC236}">
                            <a16:creationId xmlns:a16="http://schemas.microsoft.com/office/drawing/2014/main" id="{B3D6C6FD-34F7-4337-AA52-486A06F8FBC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667000"/>
                        <a:ext cx="6019800" cy="261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A60F7D4E-ABA8-473D-ABC3-8EFA20F5FD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57981"/>
            <a:ext cx="8229600" cy="655638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0000FF"/>
                </a:solidFill>
              </a:rPr>
              <a:t>Gases </a:t>
            </a:r>
            <a:r>
              <a:rPr lang="en-US" altLang="en-US" sz="4000" dirty="0" err="1">
                <a:solidFill>
                  <a:srgbClr val="0000FF"/>
                </a:solidFill>
              </a:rPr>
              <a:t>Reales</a:t>
            </a:r>
            <a:endParaRPr lang="en-US" altLang="en-US" sz="4000" dirty="0">
              <a:solidFill>
                <a:srgbClr val="0000FF"/>
              </a:solidFill>
            </a:endParaRPr>
          </a:p>
        </p:txBody>
      </p:sp>
      <p:grpSp>
        <p:nvGrpSpPr>
          <p:cNvPr id="57347" name="Group 10">
            <a:extLst>
              <a:ext uri="{FF2B5EF4-FFF2-40B4-BE49-F238E27FC236}">
                <a16:creationId xmlns:a16="http://schemas.microsoft.com/office/drawing/2014/main" id="{6048F1D1-0F16-4BAD-86F9-79BC1D531777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1371600"/>
            <a:ext cx="3797300" cy="865188"/>
            <a:chOff x="1576" y="886"/>
            <a:chExt cx="2392" cy="545"/>
          </a:xfrm>
        </p:grpSpPr>
        <p:sp>
          <p:nvSpPr>
            <p:cNvPr id="57356" name="Text Box 3">
              <a:extLst>
                <a:ext uri="{FF2B5EF4-FFF2-40B4-BE49-F238E27FC236}">
                  <a16:creationId xmlns:a16="http://schemas.microsoft.com/office/drawing/2014/main" id="{1D9754FC-1F42-4DDF-8441-AC468E218A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4" y="1012"/>
              <a:ext cx="42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P + </a:t>
              </a:r>
              <a:endParaRPr lang="en-CA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57357" name="Text Box 4">
              <a:extLst>
                <a:ext uri="{FF2B5EF4-FFF2-40B4-BE49-F238E27FC236}">
                  <a16:creationId xmlns:a16="http://schemas.microsoft.com/office/drawing/2014/main" id="{39E4DBC7-50EE-40D1-95BF-B3F4DB9DB4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3" y="886"/>
              <a:ext cx="40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n</a:t>
              </a:r>
              <a:r>
                <a:rPr lang="en-US" altLang="en-US" sz="2400" baseline="30000">
                  <a:latin typeface="Times New Roman" panose="02020603050405020304" pitchFamily="18" charset="0"/>
                </a:rPr>
                <a:t>2</a:t>
              </a:r>
              <a:r>
                <a:rPr lang="en-US" altLang="en-US" sz="2400">
                  <a:latin typeface="Times New Roman" panose="02020603050405020304" pitchFamily="18" charset="0"/>
                </a:rPr>
                <a:t>a </a:t>
              </a:r>
              <a:endParaRPr lang="en-CA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57358" name="Line 5">
              <a:extLst>
                <a:ext uri="{FF2B5EF4-FFF2-40B4-BE49-F238E27FC236}">
                  <a16:creationId xmlns:a16="http://schemas.microsoft.com/office/drawing/2014/main" id="{02529EA3-52CB-488A-86BB-100ECFFBBB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3" y="1165"/>
              <a:ext cx="3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s-PR"/>
            </a:p>
          </p:txBody>
        </p:sp>
        <p:sp>
          <p:nvSpPr>
            <p:cNvPr id="57359" name="Text Box 6">
              <a:extLst>
                <a:ext uri="{FF2B5EF4-FFF2-40B4-BE49-F238E27FC236}">
                  <a16:creationId xmlns:a16="http://schemas.microsoft.com/office/drawing/2014/main" id="{283A05C7-D61D-4970-9888-C2A18C8694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8" y="1138"/>
              <a:ext cx="36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V</a:t>
              </a:r>
              <a:r>
                <a:rPr lang="en-US" altLang="en-US" sz="2400" baseline="30000">
                  <a:latin typeface="Times New Roman" panose="02020603050405020304" pitchFamily="18" charset="0"/>
                </a:rPr>
                <a:t>2</a:t>
              </a:r>
              <a:r>
                <a:rPr lang="en-US" altLang="en-US" sz="2400">
                  <a:latin typeface="Times New Roman" panose="02020603050405020304" pitchFamily="18" charset="0"/>
                </a:rPr>
                <a:t> </a:t>
              </a:r>
              <a:endParaRPr lang="en-CA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57360" name="AutoShape 7">
              <a:extLst>
                <a:ext uri="{FF2B5EF4-FFF2-40B4-BE49-F238E27FC236}">
                  <a16:creationId xmlns:a16="http://schemas.microsoft.com/office/drawing/2014/main" id="{8E6A6884-C2DC-42D1-8A28-667DF3ED4D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6" y="886"/>
              <a:ext cx="819" cy="540"/>
            </a:xfrm>
            <a:prstGeom prst="bracketPair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7361" name="AutoShape 8">
              <a:extLst>
                <a:ext uri="{FF2B5EF4-FFF2-40B4-BE49-F238E27FC236}">
                  <a16:creationId xmlns:a16="http://schemas.microsoft.com/office/drawing/2014/main" id="{CE696BC6-69E1-4AA8-AE9D-58D58EC958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4" y="891"/>
              <a:ext cx="819" cy="540"/>
            </a:xfrm>
            <a:prstGeom prst="bracketPair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7362" name="Text Box 9">
              <a:extLst>
                <a:ext uri="{FF2B5EF4-FFF2-40B4-BE49-F238E27FC236}">
                  <a16:creationId xmlns:a16="http://schemas.microsoft.com/office/drawing/2014/main" id="{22D6EEC8-5DA6-4422-B219-35D720F606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008"/>
              <a:ext cx="14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V – nb     = nRT </a:t>
              </a:r>
              <a:endParaRPr lang="en-CA" altLang="en-US" sz="2400">
                <a:latin typeface="Times New Roman" panose="02020603050405020304" pitchFamily="18" charset="0"/>
              </a:endParaRPr>
            </a:p>
          </p:txBody>
        </p:sp>
      </p:grpSp>
      <p:sp>
        <p:nvSpPr>
          <p:cNvPr id="57348" name="Text Box 11">
            <a:extLst>
              <a:ext uri="{FF2B5EF4-FFF2-40B4-BE49-F238E27FC236}">
                <a16:creationId xmlns:a16="http://schemas.microsoft.com/office/drawing/2014/main" id="{AA9B587B-E1D3-4720-A191-1774C048F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29368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57349" name="Line 12">
            <a:extLst>
              <a:ext uri="{FF2B5EF4-FFF2-40B4-BE49-F238E27FC236}">
                <a16:creationId xmlns:a16="http://schemas.microsoft.com/office/drawing/2014/main" id="{7860C5CD-538F-4FCF-ACEC-5F11A8761B6D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2286000"/>
            <a:ext cx="0" cy="91440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triangl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PR"/>
          </a:p>
        </p:txBody>
      </p:sp>
      <p:sp>
        <p:nvSpPr>
          <p:cNvPr id="57350" name="Text Box 13">
            <a:extLst>
              <a:ext uri="{FF2B5EF4-FFF2-40B4-BE49-F238E27FC236}">
                <a16:creationId xmlns:a16="http://schemas.microsoft.com/office/drawing/2014/main" id="{0BEF18BF-B966-44DC-9544-C2EDB07F1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276600"/>
            <a:ext cx="33893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Factor correcci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n-US" altLang="en-US" sz="2400" b="1">
                <a:latin typeface="Times New Roman" panose="02020603050405020304" pitchFamily="18" charset="0"/>
              </a:rPr>
              <a:t>n por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fuerzas intermoleculares</a:t>
            </a:r>
          </a:p>
        </p:txBody>
      </p:sp>
      <p:sp>
        <p:nvSpPr>
          <p:cNvPr id="57351" name="Line 15">
            <a:extLst>
              <a:ext uri="{FF2B5EF4-FFF2-40B4-BE49-F238E27FC236}">
                <a16:creationId xmlns:a16="http://schemas.microsoft.com/office/drawing/2014/main" id="{249C3B96-A40E-4F8B-BD9C-DA06A5E36D4C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2057400"/>
            <a:ext cx="0" cy="60960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PR"/>
          </a:p>
        </p:txBody>
      </p:sp>
      <p:sp>
        <p:nvSpPr>
          <p:cNvPr id="57352" name="Line 16">
            <a:extLst>
              <a:ext uri="{FF2B5EF4-FFF2-40B4-BE49-F238E27FC236}">
                <a16:creationId xmlns:a16="http://schemas.microsoft.com/office/drawing/2014/main" id="{687DE084-CEFF-4051-A468-663AAA1BB459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2667000"/>
            <a:ext cx="2667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PR"/>
          </a:p>
        </p:txBody>
      </p:sp>
      <p:sp>
        <p:nvSpPr>
          <p:cNvPr id="57353" name="Line 17">
            <a:extLst>
              <a:ext uri="{FF2B5EF4-FFF2-40B4-BE49-F238E27FC236}">
                <a16:creationId xmlns:a16="http://schemas.microsoft.com/office/drawing/2014/main" id="{C0FC86F9-54CC-4505-8E35-9E0A3F6CC621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2667000"/>
            <a:ext cx="0" cy="106680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PR"/>
          </a:p>
        </p:txBody>
      </p:sp>
      <p:sp>
        <p:nvSpPr>
          <p:cNvPr id="57354" name="Text Box 18">
            <a:extLst>
              <a:ext uri="{FF2B5EF4-FFF2-40B4-BE49-F238E27FC236}">
                <a16:creationId xmlns:a16="http://schemas.microsoft.com/office/drawing/2014/main" id="{FD8C5015-C8C3-43D2-9782-7C123EA3A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3810000"/>
            <a:ext cx="4370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Factor coorrecci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n-US" altLang="en-US" sz="2400" b="1">
                <a:latin typeface="Times New Roman" panose="02020603050405020304" pitchFamily="18" charset="0"/>
              </a:rPr>
              <a:t>n por volumen</a:t>
            </a:r>
          </a:p>
        </p:txBody>
      </p:sp>
      <p:sp>
        <p:nvSpPr>
          <p:cNvPr id="57363" name="Text Box 19">
            <a:extLst>
              <a:ext uri="{FF2B5EF4-FFF2-40B4-BE49-F238E27FC236}">
                <a16:creationId xmlns:a16="http://schemas.microsoft.com/office/drawing/2014/main" id="{DBFFE6B5-39B9-4E3F-AE93-3DCC6BD1E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2111" y="5110552"/>
            <a:ext cx="6429965" cy="138499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2800" i="1" dirty="0">
                <a:solidFill>
                  <a:srgbClr val="00B050"/>
                </a:solidFill>
                <a:latin typeface="Times New Roman" pitchFamily="18" charset="0"/>
              </a:rPr>
              <a:t>Gases </a:t>
            </a:r>
            <a:r>
              <a:rPr lang="en-US" sz="2800" i="1" dirty="0" err="1">
                <a:solidFill>
                  <a:srgbClr val="00B050"/>
                </a:solidFill>
                <a:latin typeface="Times New Roman" pitchFamily="18" charset="0"/>
              </a:rPr>
              <a:t>tienden</a:t>
            </a:r>
            <a:r>
              <a:rPr lang="en-US" sz="2800" i="1" dirty="0">
                <a:solidFill>
                  <a:srgbClr val="00B050"/>
                </a:solidFill>
                <a:latin typeface="Times New Roman" pitchFamily="18" charset="0"/>
              </a:rPr>
              <a:t> a </a:t>
            </a:r>
            <a:r>
              <a:rPr lang="en-US" sz="2800" i="1" dirty="0" err="1">
                <a:solidFill>
                  <a:srgbClr val="00B050"/>
                </a:solidFill>
                <a:latin typeface="Times New Roman" pitchFamily="18" charset="0"/>
              </a:rPr>
              <a:t>comportarse</a:t>
            </a:r>
            <a:r>
              <a:rPr lang="en-US" sz="2800" i="1" dirty="0">
                <a:solidFill>
                  <a:srgbClr val="00B050"/>
                </a:solidFill>
                <a:latin typeface="Times New Roman" pitchFamily="18" charset="0"/>
              </a:rPr>
              <a:t> </a:t>
            </a:r>
            <a:r>
              <a:rPr lang="en-US" sz="2800" i="1" dirty="0" err="1">
                <a:solidFill>
                  <a:srgbClr val="00B050"/>
                </a:solidFill>
                <a:latin typeface="Times New Roman" pitchFamily="18" charset="0"/>
              </a:rPr>
              <a:t>idealmente</a:t>
            </a:r>
            <a:r>
              <a:rPr lang="en-US" sz="2800" i="1" dirty="0">
                <a:solidFill>
                  <a:srgbClr val="00B050"/>
                </a:solidFill>
                <a:latin typeface="Times New Roman" pitchFamily="18" charset="0"/>
              </a:rPr>
              <a:t> a:</a:t>
            </a:r>
          </a:p>
          <a:p>
            <a:pPr algn="ctr" eaLnBrk="1" hangingPunct="1">
              <a:defRPr/>
            </a:pPr>
            <a:r>
              <a:rPr lang="en-US" sz="2800" i="1" dirty="0" err="1">
                <a:solidFill>
                  <a:srgbClr val="00B050"/>
                </a:solidFill>
                <a:latin typeface="Times New Roman" pitchFamily="18" charset="0"/>
              </a:rPr>
              <a:t>Temperaturas</a:t>
            </a:r>
            <a:r>
              <a:rPr lang="en-US" sz="2800" i="1" dirty="0">
                <a:solidFill>
                  <a:srgbClr val="00B050"/>
                </a:solidFill>
                <a:latin typeface="Times New Roman" pitchFamily="18" charset="0"/>
              </a:rPr>
              <a:t> </a:t>
            </a:r>
            <a:r>
              <a:rPr lang="en-US" sz="2800" i="1" dirty="0" err="1">
                <a:solidFill>
                  <a:srgbClr val="00B050"/>
                </a:solidFill>
                <a:latin typeface="Times New Roman" pitchFamily="18" charset="0"/>
              </a:rPr>
              <a:t>relativamnete</a:t>
            </a:r>
            <a:r>
              <a:rPr lang="en-US" sz="2800" i="1" dirty="0">
                <a:solidFill>
                  <a:srgbClr val="00B050"/>
                </a:solidFill>
                <a:latin typeface="Times New Roman" pitchFamily="18" charset="0"/>
              </a:rPr>
              <a:t> </a:t>
            </a:r>
            <a:r>
              <a:rPr lang="en-US" sz="2800" i="1" dirty="0" err="1">
                <a:solidFill>
                  <a:srgbClr val="00B050"/>
                </a:solidFill>
                <a:latin typeface="Times New Roman" pitchFamily="18" charset="0"/>
              </a:rPr>
              <a:t>altas</a:t>
            </a:r>
            <a:endParaRPr lang="en-US" sz="2800" i="1" dirty="0">
              <a:solidFill>
                <a:srgbClr val="00B050"/>
              </a:solidFill>
              <a:latin typeface="Times New Roman" pitchFamily="18" charset="0"/>
            </a:endParaRPr>
          </a:p>
          <a:p>
            <a:pPr algn="ctr" eaLnBrk="1" hangingPunct="1">
              <a:defRPr/>
            </a:pPr>
            <a:r>
              <a:rPr lang="en-US" sz="2800" i="1" dirty="0" err="1">
                <a:solidFill>
                  <a:srgbClr val="00B050"/>
                </a:solidFill>
                <a:latin typeface="Times New Roman" pitchFamily="18" charset="0"/>
              </a:rPr>
              <a:t>Presiónes</a:t>
            </a:r>
            <a:r>
              <a:rPr lang="en-US" sz="2800" i="1" dirty="0">
                <a:solidFill>
                  <a:srgbClr val="00B050"/>
                </a:solidFill>
                <a:latin typeface="Times New Roman" pitchFamily="18" charset="0"/>
              </a:rPr>
              <a:t> </a:t>
            </a:r>
            <a:r>
              <a:rPr lang="en-US" sz="2800" i="1" dirty="0" err="1">
                <a:solidFill>
                  <a:srgbClr val="00B050"/>
                </a:solidFill>
                <a:latin typeface="Times New Roman" pitchFamily="18" charset="0"/>
              </a:rPr>
              <a:t>bajas</a:t>
            </a:r>
            <a:endParaRPr lang="en-US" sz="2800" i="1" dirty="0">
              <a:solidFill>
                <a:srgbClr val="00B05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ernier Sensor de Presión de Gases">
            <a:extLst>
              <a:ext uri="{FF2B5EF4-FFF2-40B4-BE49-F238E27FC236}">
                <a16:creationId xmlns:a16="http://schemas.microsoft.com/office/drawing/2014/main" id="{1B7B9EF9-4EC6-97D2-BFE0-1EC1C3E11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70" y="1828800"/>
            <a:ext cx="4328521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CBA984-28A3-FBB6-3308-48ACE7CF3A02}"/>
              </a:ext>
            </a:extLst>
          </p:cNvPr>
          <p:cNvSpPr txBox="1"/>
          <p:nvPr/>
        </p:nvSpPr>
        <p:spPr>
          <a:xfrm>
            <a:off x="559002" y="457200"/>
            <a:ext cx="5114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sz="2400" dirty="0">
                <a:solidFill>
                  <a:srgbClr val="0000FF"/>
                </a:solidFill>
              </a:rPr>
              <a:t>Ley de Boyle: Sensor de Presión Vernier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C96E04C-AA84-9F81-C188-9342E901C7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1" t="15088" r="20865" b="15346"/>
          <a:stretch/>
        </p:blipFill>
        <p:spPr bwMode="auto">
          <a:xfrm>
            <a:off x="4133446" y="1515001"/>
            <a:ext cx="4629197" cy="326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6723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5D6260-D9AC-EC67-8181-4B79A8787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810" y="409153"/>
            <a:ext cx="8278380" cy="603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4488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D10F3E1A-2597-471F-BB55-628AF5040EFA}"/>
              </a:ext>
            </a:extLst>
          </p:cNvPr>
          <p:cNvGrpSpPr/>
          <p:nvPr/>
        </p:nvGrpSpPr>
        <p:grpSpPr>
          <a:xfrm>
            <a:off x="178465" y="193577"/>
            <a:ext cx="8508335" cy="6283423"/>
            <a:chOff x="178465" y="193577"/>
            <a:chExt cx="8508335" cy="6283423"/>
          </a:xfrm>
        </p:grpSpPr>
        <p:sp>
          <p:nvSpPr>
            <p:cNvPr id="37" name="Trapezoid 36">
              <a:extLst>
                <a:ext uri="{FF2B5EF4-FFF2-40B4-BE49-F238E27FC236}">
                  <a16:creationId xmlns:a16="http://schemas.microsoft.com/office/drawing/2014/main" id="{DFADDEB6-FCF5-42E1-95EC-947B5783A5AC}"/>
                </a:ext>
              </a:extLst>
            </p:cNvPr>
            <p:cNvSpPr/>
            <p:nvPr/>
          </p:nvSpPr>
          <p:spPr>
            <a:xfrm rot="10800000">
              <a:off x="5769900" y="1794217"/>
              <a:ext cx="576000" cy="339383"/>
            </a:xfrm>
            <a:prstGeom prst="trapezoid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B030001-7EC1-4AE2-A796-398C91DEA9FB}"/>
                </a:ext>
              </a:extLst>
            </p:cNvPr>
            <p:cNvSpPr txBox="1"/>
            <p:nvPr/>
          </p:nvSpPr>
          <p:spPr>
            <a:xfrm>
              <a:off x="178465" y="193577"/>
              <a:ext cx="47638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PR" sz="2400" dirty="0">
                  <a:solidFill>
                    <a:srgbClr val="0000FF"/>
                  </a:solidFill>
                </a:rPr>
                <a:t>Esquema Experimental Ley de Boyle: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34946BC-3245-4562-A053-956A9BB0AD45}"/>
                </a:ext>
              </a:extLst>
            </p:cNvPr>
            <p:cNvGrpSpPr/>
            <p:nvPr/>
          </p:nvGrpSpPr>
          <p:grpSpPr>
            <a:xfrm>
              <a:off x="370332" y="838200"/>
              <a:ext cx="8316468" cy="5638800"/>
              <a:chOff x="370332" y="838200"/>
              <a:chExt cx="8316468" cy="5638800"/>
            </a:xfrm>
          </p:grpSpPr>
          <p:sp>
            <p:nvSpPr>
              <p:cNvPr id="25" name="Trapezoid 24">
                <a:extLst>
                  <a:ext uri="{FF2B5EF4-FFF2-40B4-BE49-F238E27FC236}">
                    <a16:creationId xmlns:a16="http://schemas.microsoft.com/office/drawing/2014/main" id="{C6754FDC-37E0-401F-A747-F9ED393519A6}"/>
                  </a:ext>
                </a:extLst>
              </p:cNvPr>
              <p:cNvSpPr/>
              <p:nvPr/>
            </p:nvSpPr>
            <p:spPr>
              <a:xfrm>
                <a:off x="370332" y="4191000"/>
                <a:ext cx="8316468" cy="2286000"/>
              </a:xfrm>
              <a:prstGeom prst="trapezoid">
                <a:avLst/>
              </a:prstGeom>
              <a:solidFill>
                <a:schemeClr val="bg1">
                  <a:lumMod val="85000"/>
                </a:schemeClr>
              </a:solidFill>
              <a:ln w="22225">
                <a:solidFill>
                  <a:schemeClr val="tx1"/>
                </a:solidFill>
              </a:ln>
              <a:effectLst>
                <a:reflection blurRad="6350" stA="50000" endA="300" endPos="55500" dist="101600" dir="5400000" sy="-100000" algn="bl" rotWithShape="0"/>
              </a:effectLst>
              <a:scene3d>
                <a:camera prst="orthographicFront">
                  <a:rot lat="3600000" lon="0" rev="0"/>
                </a:camera>
                <a:lightRig rig="threePt" dir="t">
                  <a:rot lat="0" lon="0" rev="4800000"/>
                </a:lightRig>
              </a:scene3d>
              <a:sp3d prstMaterial="powder">
                <a:bevelT w="508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R"/>
              </a:p>
            </p:txBody>
          </p:sp>
          <p:sp>
            <p:nvSpPr>
              <p:cNvPr id="3" name="Trapezoid 2">
                <a:extLst>
                  <a:ext uri="{FF2B5EF4-FFF2-40B4-BE49-F238E27FC236}">
                    <a16:creationId xmlns:a16="http://schemas.microsoft.com/office/drawing/2014/main" id="{702E89DB-53CC-4FAF-A41B-A0098E8D3A48}"/>
                  </a:ext>
                </a:extLst>
              </p:cNvPr>
              <p:cNvSpPr/>
              <p:nvPr/>
            </p:nvSpPr>
            <p:spPr>
              <a:xfrm rot="10800000">
                <a:off x="980737" y="1794216"/>
                <a:ext cx="576000" cy="339383"/>
              </a:xfrm>
              <a:prstGeom prst="trapezoid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R" dirty="0"/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32B9A07-2A4B-44B8-908B-A1E523B15495}"/>
                  </a:ext>
                </a:extLst>
              </p:cNvPr>
              <p:cNvGrpSpPr/>
              <p:nvPr/>
            </p:nvGrpSpPr>
            <p:grpSpPr>
              <a:xfrm>
                <a:off x="5791200" y="838200"/>
                <a:ext cx="2133599" cy="4876891"/>
                <a:chOff x="3505201" y="522872"/>
                <a:chExt cx="2133599" cy="4876891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017BEEBE-D328-425B-8FB9-66D1375C2A0D}"/>
                    </a:ext>
                  </a:extLst>
                </p:cNvPr>
                <p:cNvGrpSpPr/>
                <p:nvPr/>
              </p:nvGrpSpPr>
              <p:grpSpPr>
                <a:xfrm>
                  <a:off x="3505201" y="1524000"/>
                  <a:ext cx="533400" cy="3276600"/>
                  <a:chOff x="3505201" y="1524000"/>
                  <a:chExt cx="533400" cy="3276600"/>
                </a:xfrm>
              </p:grpSpPr>
              <p:sp>
                <p:nvSpPr>
                  <p:cNvPr id="20" name="Cylinder 19">
                    <a:extLst>
                      <a:ext uri="{FF2B5EF4-FFF2-40B4-BE49-F238E27FC236}">
                        <a16:creationId xmlns:a16="http://schemas.microsoft.com/office/drawing/2014/main" id="{2E52FE7E-84F4-4EAD-A6CA-8C34E48FCAEB}"/>
                      </a:ext>
                    </a:extLst>
                  </p:cNvPr>
                  <p:cNvSpPr/>
                  <p:nvPr/>
                </p:nvSpPr>
                <p:spPr>
                  <a:xfrm>
                    <a:off x="3505201" y="1524000"/>
                    <a:ext cx="533400" cy="3276600"/>
                  </a:xfrm>
                  <a:prstGeom prst="can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PR"/>
                  </a:p>
                </p:txBody>
              </p:sp>
              <p:sp>
                <p:nvSpPr>
                  <p:cNvPr id="21" name="Cylinder 20">
                    <a:extLst>
                      <a:ext uri="{FF2B5EF4-FFF2-40B4-BE49-F238E27FC236}">
                        <a16:creationId xmlns:a16="http://schemas.microsoft.com/office/drawing/2014/main" id="{8688C2D5-2D5D-4D84-8447-A1CEF414509F}"/>
                      </a:ext>
                    </a:extLst>
                  </p:cNvPr>
                  <p:cNvSpPr/>
                  <p:nvPr/>
                </p:nvSpPr>
                <p:spPr>
                  <a:xfrm>
                    <a:off x="3505201" y="3792600"/>
                    <a:ext cx="533400" cy="1008000"/>
                  </a:xfrm>
                  <a:prstGeom prst="can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PR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82DA0396-262D-4863-9972-849C8FF478AA}"/>
                    </a:ext>
                  </a:extLst>
                </p:cNvPr>
                <p:cNvGrpSpPr/>
                <p:nvPr/>
              </p:nvGrpSpPr>
              <p:grpSpPr>
                <a:xfrm>
                  <a:off x="5105400" y="522872"/>
                  <a:ext cx="533400" cy="3287128"/>
                  <a:chOff x="2819400" y="522872"/>
                  <a:chExt cx="533400" cy="3287128"/>
                </a:xfrm>
              </p:grpSpPr>
              <p:sp>
                <p:nvSpPr>
                  <p:cNvPr id="18" name="Cylinder 17">
                    <a:extLst>
                      <a:ext uri="{FF2B5EF4-FFF2-40B4-BE49-F238E27FC236}">
                        <a16:creationId xmlns:a16="http://schemas.microsoft.com/office/drawing/2014/main" id="{09759274-8E71-4D47-9960-C353BBADA715}"/>
                      </a:ext>
                    </a:extLst>
                  </p:cNvPr>
                  <p:cNvSpPr/>
                  <p:nvPr/>
                </p:nvSpPr>
                <p:spPr>
                  <a:xfrm>
                    <a:off x="2819400" y="522872"/>
                    <a:ext cx="533400" cy="3276600"/>
                  </a:xfrm>
                  <a:prstGeom prst="can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PR"/>
                  </a:p>
                </p:txBody>
              </p:sp>
              <p:sp>
                <p:nvSpPr>
                  <p:cNvPr id="19" name="Cylinder 18">
                    <a:extLst>
                      <a:ext uri="{FF2B5EF4-FFF2-40B4-BE49-F238E27FC236}">
                        <a16:creationId xmlns:a16="http://schemas.microsoft.com/office/drawing/2014/main" id="{5DDF2CFA-2073-4AB5-B61E-9487EE94FFCB}"/>
                      </a:ext>
                    </a:extLst>
                  </p:cNvPr>
                  <p:cNvSpPr/>
                  <p:nvPr/>
                </p:nvSpPr>
                <p:spPr>
                  <a:xfrm>
                    <a:off x="2819400" y="1290000"/>
                    <a:ext cx="533400" cy="2520000"/>
                  </a:xfrm>
                  <a:prstGeom prst="can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PR" dirty="0"/>
                  </a:p>
                </p:txBody>
              </p:sp>
            </p:grp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8FB8528B-6E34-4505-817F-96FE4E789418}"/>
                    </a:ext>
                  </a:extLst>
                </p:cNvPr>
                <p:cNvSpPr/>
                <p:nvPr/>
              </p:nvSpPr>
              <p:spPr>
                <a:xfrm>
                  <a:off x="3821025" y="3790251"/>
                  <a:ext cx="1588816" cy="1609512"/>
                </a:xfrm>
                <a:custGeom>
                  <a:avLst/>
                  <a:gdLst>
                    <a:gd name="connsiteX0" fmla="*/ 67615 w 2399547"/>
                    <a:gd name="connsiteY0" fmla="*/ 0 h 1205954"/>
                    <a:gd name="connsiteX1" fmla="*/ 80141 w 2399547"/>
                    <a:gd name="connsiteY1" fmla="*/ 789140 h 1205954"/>
                    <a:gd name="connsiteX2" fmla="*/ 869280 w 2399547"/>
                    <a:gd name="connsiteY2" fmla="*/ 1164921 h 1205954"/>
                    <a:gd name="connsiteX3" fmla="*/ 2197039 w 2399547"/>
                    <a:gd name="connsiteY3" fmla="*/ 1064713 h 1205954"/>
                    <a:gd name="connsiteX4" fmla="*/ 2372404 w 2399547"/>
                    <a:gd name="connsiteY4" fmla="*/ 0 h 1205954"/>
                    <a:gd name="connsiteX0" fmla="*/ 30173 w 2362105"/>
                    <a:gd name="connsiteY0" fmla="*/ 0 h 1199977"/>
                    <a:gd name="connsiteX1" fmla="*/ 132123 w 2362105"/>
                    <a:gd name="connsiteY1" fmla="*/ 876822 h 1199977"/>
                    <a:gd name="connsiteX2" fmla="*/ 831838 w 2362105"/>
                    <a:gd name="connsiteY2" fmla="*/ 1164921 h 1199977"/>
                    <a:gd name="connsiteX3" fmla="*/ 2159597 w 2362105"/>
                    <a:gd name="connsiteY3" fmla="*/ 1064713 h 1199977"/>
                    <a:gd name="connsiteX4" fmla="*/ 2334962 w 2362105"/>
                    <a:gd name="connsiteY4" fmla="*/ 0 h 1199977"/>
                    <a:gd name="connsiteX0" fmla="*/ 23353 w 2393610"/>
                    <a:gd name="connsiteY0" fmla="*/ 0 h 1219761"/>
                    <a:gd name="connsiteX1" fmla="*/ 163628 w 2393610"/>
                    <a:gd name="connsiteY1" fmla="*/ 896606 h 1219761"/>
                    <a:gd name="connsiteX2" fmla="*/ 863343 w 2393610"/>
                    <a:gd name="connsiteY2" fmla="*/ 1184705 h 1219761"/>
                    <a:gd name="connsiteX3" fmla="*/ 2191102 w 2393610"/>
                    <a:gd name="connsiteY3" fmla="*/ 1084497 h 1219761"/>
                    <a:gd name="connsiteX4" fmla="*/ 2366467 w 2393610"/>
                    <a:gd name="connsiteY4" fmla="*/ 19784 h 1219761"/>
                    <a:gd name="connsiteX0" fmla="*/ 7409 w 2377666"/>
                    <a:gd name="connsiteY0" fmla="*/ 0 h 1219761"/>
                    <a:gd name="connsiteX1" fmla="*/ 147684 w 2377666"/>
                    <a:gd name="connsiteY1" fmla="*/ 896606 h 1219761"/>
                    <a:gd name="connsiteX2" fmla="*/ 847399 w 2377666"/>
                    <a:gd name="connsiteY2" fmla="*/ 1184705 h 1219761"/>
                    <a:gd name="connsiteX3" fmla="*/ 2175158 w 2377666"/>
                    <a:gd name="connsiteY3" fmla="*/ 1084497 h 1219761"/>
                    <a:gd name="connsiteX4" fmla="*/ 2350523 w 2377666"/>
                    <a:gd name="connsiteY4" fmla="*/ 19784 h 1219761"/>
                    <a:gd name="connsiteX0" fmla="*/ 7409 w 2386893"/>
                    <a:gd name="connsiteY0" fmla="*/ 1552352 h 2772113"/>
                    <a:gd name="connsiteX1" fmla="*/ 147684 w 2386893"/>
                    <a:gd name="connsiteY1" fmla="*/ 2448958 h 2772113"/>
                    <a:gd name="connsiteX2" fmla="*/ 847399 w 2386893"/>
                    <a:gd name="connsiteY2" fmla="*/ 2737057 h 2772113"/>
                    <a:gd name="connsiteX3" fmla="*/ 2175158 w 2386893"/>
                    <a:gd name="connsiteY3" fmla="*/ 2636849 h 2772113"/>
                    <a:gd name="connsiteX4" fmla="*/ 2363298 w 2386893"/>
                    <a:gd name="connsiteY4" fmla="*/ 0 h 2772113"/>
                    <a:gd name="connsiteX0" fmla="*/ 9650 w 2370446"/>
                    <a:gd name="connsiteY0" fmla="*/ 1681796 h 2772113"/>
                    <a:gd name="connsiteX1" fmla="*/ 131237 w 2370446"/>
                    <a:gd name="connsiteY1" fmla="*/ 2448958 h 2772113"/>
                    <a:gd name="connsiteX2" fmla="*/ 830952 w 2370446"/>
                    <a:gd name="connsiteY2" fmla="*/ 2737057 h 2772113"/>
                    <a:gd name="connsiteX3" fmla="*/ 2158711 w 2370446"/>
                    <a:gd name="connsiteY3" fmla="*/ 2636849 h 2772113"/>
                    <a:gd name="connsiteX4" fmla="*/ 2346851 w 2370446"/>
                    <a:gd name="connsiteY4" fmla="*/ 0 h 2772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70446" h="2772113">
                      <a:moveTo>
                        <a:pt x="9650" y="1681796"/>
                      </a:moveTo>
                      <a:cubicBezTo>
                        <a:pt x="-12569" y="1959505"/>
                        <a:pt x="-5647" y="2273081"/>
                        <a:pt x="131237" y="2448958"/>
                      </a:cubicBezTo>
                      <a:cubicBezTo>
                        <a:pt x="268121" y="2624835"/>
                        <a:pt x="493040" y="2705742"/>
                        <a:pt x="830952" y="2737057"/>
                      </a:cubicBezTo>
                      <a:cubicBezTo>
                        <a:pt x="1168864" y="2768372"/>
                        <a:pt x="1908190" y="2831002"/>
                        <a:pt x="2158711" y="2636849"/>
                      </a:cubicBezTo>
                      <a:cubicBezTo>
                        <a:pt x="2409232" y="2442696"/>
                        <a:pt x="2384429" y="435280"/>
                        <a:pt x="2346851" y="0"/>
                      </a:cubicBezTo>
                    </a:path>
                  </a:pathLst>
                </a:custGeom>
                <a:noFill/>
                <a:ln w="635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PR"/>
                </a:p>
              </p:txBody>
            </p:sp>
          </p:grp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6E69268A-8A03-4AC2-AF73-FF57DD6835EE}"/>
                  </a:ext>
                </a:extLst>
              </p:cNvPr>
              <p:cNvSpPr/>
              <p:nvPr/>
            </p:nvSpPr>
            <p:spPr>
              <a:xfrm>
                <a:off x="8197800" y="1371600"/>
                <a:ext cx="108000" cy="3960000"/>
              </a:xfrm>
              <a:prstGeom prst="rect">
                <a:avLst/>
              </a:prstGeom>
              <a:solidFill>
                <a:srgbClr val="BE6D40"/>
              </a:solidFill>
              <a:ln w="222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R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A3D3E4E-0122-42B3-A3FD-0BC57E83C0E8}"/>
                  </a:ext>
                </a:extLst>
              </p:cNvPr>
              <p:cNvSpPr/>
              <p:nvPr/>
            </p:nvSpPr>
            <p:spPr>
              <a:xfrm>
                <a:off x="5345355" y="1361162"/>
                <a:ext cx="108000" cy="3960000"/>
              </a:xfrm>
              <a:prstGeom prst="rect">
                <a:avLst/>
              </a:prstGeom>
              <a:solidFill>
                <a:srgbClr val="BE6D40"/>
              </a:solidFill>
              <a:ln w="222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R"/>
              </a:p>
            </p:txBody>
          </p: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5B789251-BAA3-4120-9239-9FFBAAD2C7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62600" y="4191000"/>
                <a:ext cx="0" cy="1140600"/>
              </a:xfrm>
              <a:prstGeom prst="straightConnector1">
                <a:avLst/>
              </a:prstGeom>
              <a:ln w="63500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14E81318-38C1-4028-B88A-9101499935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77200" y="1701000"/>
                <a:ext cx="0" cy="3636000"/>
              </a:xfrm>
              <a:prstGeom prst="straightConnector1">
                <a:avLst/>
              </a:prstGeom>
              <a:ln w="63500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64DBE24C-9BA8-4092-875A-01D5EF0F0B25}"/>
                  </a:ext>
                </a:extLst>
              </p:cNvPr>
              <p:cNvGrpSpPr/>
              <p:nvPr/>
            </p:nvGrpSpPr>
            <p:grpSpPr>
              <a:xfrm>
                <a:off x="1001327" y="1374732"/>
                <a:ext cx="2731995" cy="4492577"/>
                <a:chOff x="1001327" y="1374732"/>
                <a:chExt cx="2731995" cy="4492577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D6DF9D2B-E6DC-4781-9074-D07E8A8E4CDD}"/>
                    </a:ext>
                  </a:extLst>
                </p:cNvPr>
                <p:cNvGrpSpPr/>
                <p:nvPr/>
              </p:nvGrpSpPr>
              <p:grpSpPr>
                <a:xfrm>
                  <a:off x="1001327" y="1834109"/>
                  <a:ext cx="2351473" cy="4033200"/>
                  <a:chOff x="2819400" y="1524000"/>
                  <a:chExt cx="2351473" cy="4033200"/>
                </a:xfrm>
              </p:grpSpPr>
              <p:grpSp>
                <p:nvGrpSpPr>
                  <p:cNvPr id="6" name="Group 5">
                    <a:extLst>
                      <a:ext uri="{FF2B5EF4-FFF2-40B4-BE49-F238E27FC236}">
                        <a16:creationId xmlns:a16="http://schemas.microsoft.com/office/drawing/2014/main" id="{D536D85C-439B-4021-A702-81A5B203214C}"/>
                      </a:ext>
                    </a:extLst>
                  </p:cNvPr>
                  <p:cNvGrpSpPr/>
                  <p:nvPr/>
                </p:nvGrpSpPr>
                <p:grpSpPr>
                  <a:xfrm>
                    <a:off x="2819400" y="1524000"/>
                    <a:ext cx="533400" cy="3276600"/>
                    <a:chOff x="2819400" y="1524000"/>
                    <a:chExt cx="533400" cy="3276600"/>
                  </a:xfrm>
                </p:grpSpPr>
                <p:sp>
                  <p:nvSpPr>
                    <p:cNvPr id="4" name="Cylinder 3">
                      <a:extLst>
                        <a:ext uri="{FF2B5EF4-FFF2-40B4-BE49-F238E27FC236}">
                          <a16:creationId xmlns:a16="http://schemas.microsoft.com/office/drawing/2014/main" id="{73C1EBEB-DD26-4F88-B47A-8F407E8246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19400" y="1524000"/>
                      <a:ext cx="533400" cy="3276600"/>
                    </a:xfrm>
                    <a:prstGeom prst="can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PR"/>
                    </a:p>
                  </p:txBody>
                </p:sp>
                <p:sp>
                  <p:nvSpPr>
                    <p:cNvPr id="5" name="Cylinder 4">
                      <a:extLst>
                        <a:ext uri="{FF2B5EF4-FFF2-40B4-BE49-F238E27FC236}">
                          <a16:creationId xmlns:a16="http://schemas.microsoft.com/office/drawing/2014/main" id="{BEA8626F-DA31-4822-A624-340A938603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19400" y="2835133"/>
                      <a:ext cx="533400" cy="1965467"/>
                    </a:xfrm>
                    <a:prstGeom prst="can">
                      <a:avLst/>
                    </a:prstGeom>
                    <a:solidFill>
                      <a:schemeClr val="accent6">
                        <a:lumMod val="20000"/>
                        <a:lumOff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PR"/>
                    </a:p>
                  </p:txBody>
                </p:sp>
              </p:grpSp>
              <p:grpSp>
                <p:nvGrpSpPr>
                  <p:cNvPr id="7" name="Group 6">
                    <a:extLst>
                      <a:ext uri="{FF2B5EF4-FFF2-40B4-BE49-F238E27FC236}">
                        <a16:creationId xmlns:a16="http://schemas.microsoft.com/office/drawing/2014/main" id="{36956267-378A-4046-B8F9-82B8B15B3595}"/>
                      </a:ext>
                    </a:extLst>
                  </p:cNvPr>
                  <p:cNvGrpSpPr/>
                  <p:nvPr/>
                </p:nvGrpSpPr>
                <p:grpSpPr>
                  <a:xfrm>
                    <a:off x="4637473" y="1524000"/>
                    <a:ext cx="533400" cy="3276600"/>
                    <a:chOff x="2351473" y="1524000"/>
                    <a:chExt cx="533400" cy="3276600"/>
                  </a:xfrm>
                </p:grpSpPr>
                <p:sp>
                  <p:nvSpPr>
                    <p:cNvPr id="8" name="Cylinder 7">
                      <a:extLst>
                        <a:ext uri="{FF2B5EF4-FFF2-40B4-BE49-F238E27FC236}">
                          <a16:creationId xmlns:a16="http://schemas.microsoft.com/office/drawing/2014/main" id="{FE1768D0-0DEF-41A9-888D-78736590BE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51473" y="1524000"/>
                      <a:ext cx="533400" cy="3276600"/>
                    </a:xfrm>
                    <a:prstGeom prst="can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PR"/>
                    </a:p>
                  </p:txBody>
                </p:sp>
                <p:sp>
                  <p:nvSpPr>
                    <p:cNvPr id="9" name="Cylinder 8">
                      <a:extLst>
                        <a:ext uri="{FF2B5EF4-FFF2-40B4-BE49-F238E27FC236}">
                          <a16:creationId xmlns:a16="http://schemas.microsoft.com/office/drawing/2014/main" id="{4E926025-96DC-4C79-8787-6816E3D199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51473" y="2835132"/>
                      <a:ext cx="533400" cy="1965467"/>
                    </a:xfrm>
                    <a:prstGeom prst="can">
                      <a:avLst/>
                    </a:prstGeom>
                    <a:solidFill>
                      <a:schemeClr val="accent6">
                        <a:lumMod val="20000"/>
                        <a:lumOff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PR" dirty="0"/>
                    </a:p>
                  </p:txBody>
                </p:sp>
              </p:grpSp>
              <p:sp>
                <p:nvSpPr>
                  <p:cNvPr id="12" name="Freeform: Shape 11">
                    <a:extLst>
                      <a:ext uri="{FF2B5EF4-FFF2-40B4-BE49-F238E27FC236}">
                        <a16:creationId xmlns:a16="http://schemas.microsoft.com/office/drawing/2014/main" id="{A78E1A5A-4936-4C95-82FA-46B426EB843F}"/>
                      </a:ext>
                    </a:extLst>
                  </p:cNvPr>
                  <p:cNvSpPr/>
                  <p:nvPr/>
                </p:nvSpPr>
                <p:spPr>
                  <a:xfrm>
                    <a:off x="3069456" y="4784941"/>
                    <a:ext cx="1916373" cy="772259"/>
                  </a:xfrm>
                  <a:custGeom>
                    <a:avLst/>
                    <a:gdLst>
                      <a:gd name="connsiteX0" fmla="*/ 67615 w 2399547"/>
                      <a:gd name="connsiteY0" fmla="*/ 0 h 1205954"/>
                      <a:gd name="connsiteX1" fmla="*/ 80141 w 2399547"/>
                      <a:gd name="connsiteY1" fmla="*/ 789140 h 1205954"/>
                      <a:gd name="connsiteX2" fmla="*/ 869280 w 2399547"/>
                      <a:gd name="connsiteY2" fmla="*/ 1164921 h 1205954"/>
                      <a:gd name="connsiteX3" fmla="*/ 2197039 w 2399547"/>
                      <a:gd name="connsiteY3" fmla="*/ 1064713 h 1205954"/>
                      <a:gd name="connsiteX4" fmla="*/ 2372404 w 2399547"/>
                      <a:gd name="connsiteY4" fmla="*/ 0 h 1205954"/>
                      <a:gd name="connsiteX0" fmla="*/ 30173 w 2362105"/>
                      <a:gd name="connsiteY0" fmla="*/ 0 h 1199977"/>
                      <a:gd name="connsiteX1" fmla="*/ 132123 w 2362105"/>
                      <a:gd name="connsiteY1" fmla="*/ 876822 h 1199977"/>
                      <a:gd name="connsiteX2" fmla="*/ 831838 w 2362105"/>
                      <a:gd name="connsiteY2" fmla="*/ 1164921 h 1199977"/>
                      <a:gd name="connsiteX3" fmla="*/ 2159597 w 2362105"/>
                      <a:gd name="connsiteY3" fmla="*/ 1064713 h 1199977"/>
                      <a:gd name="connsiteX4" fmla="*/ 2334962 w 2362105"/>
                      <a:gd name="connsiteY4" fmla="*/ 0 h 1199977"/>
                      <a:gd name="connsiteX0" fmla="*/ 23353 w 2393610"/>
                      <a:gd name="connsiteY0" fmla="*/ 0 h 1219761"/>
                      <a:gd name="connsiteX1" fmla="*/ 163628 w 2393610"/>
                      <a:gd name="connsiteY1" fmla="*/ 896606 h 1219761"/>
                      <a:gd name="connsiteX2" fmla="*/ 863343 w 2393610"/>
                      <a:gd name="connsiteY2" fmla="*/ 1184705 h 1219761"/>
                      <a:gd name="connsiteX3" fmla="*/ 2191102 w 2393610"/>
                      <a:gd name="connsiteY3" fmla="*/ 1084497 h 1219761"/>
                      <a:gd name="connsiteX4" fmla="*/ 2366467 w 2393610"/>
                      <a:gd name="connsiteY4" fmla="*/ 19784 h 1219761"/>
                      <a:gd name="connsiteX0" fmla="*/ 7409 w 2377666"/>
                      <a:gd name="connsiteY0" fmla="*/ 0 h 1219761"/>
                      <a:gd name="connsiteX1" fmla="*/ 147684 w 2377666"/>
                      <a:gd name="connsiteY1" fmla="*/ 896606 h 1219761"/>
                      <a:gd name="connsiteX2" fmla="*/ 847399 w 2377666"/>
                      <a:gd name="connsiteY2" fmla="*/ 1184705 h 1219761"/>
                      <a:gd name="connsiteX3" fmla="*/ 2175158 w 2377666"/>
                      <a:gd name="connsiteY3" fmla="*/ 1084497 h 1219761"/>
                      <a:gd name="connsiteX4" fmla="*/ 2350523 w 2377666"/>
                      <a:gd name="connsiteY4" fmla="*/ 19784 h 12197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77666" h="1219761">
                        <a:moveTo>
                          <a:pt x="7409" y="0"/>
                        </a:moveTo>
                        <a:cubicBezTo>
                          <a:pt x="-14810" y="277709"/>
                          <a:pt x="7686" y="699155"/>
                          <a:pt x="147684" y="896606"/>
                        </a:cubicBezTo>
                        <a:cubicBezTo>
                          <a:pt x="287682" y="1094057"/>
                          <a:pt x="509487" y="1153390"/>
                          <a:pt x="847399" y="1184705"/>
                        </a:cubicBezTo>
                        <a:cubicBezTo>
                          <a:pt x="1185311" y="1216020"/>
                          <a:pt x="1924637" y="1278650"/>
                          <a:pt x="2175158" y="1084497"/>
                        </a:cubicBezTo>
                        <a:cubicBezTo>
                          <a:pt x="2425679" y="890344"/>
                          <a:pt x="2388101" y="455064"/>
                          <a:pt x="2350523" y="19784"/>
                        </a:cubicBezTo>
                      </a:path>
                    </a:pathLst>
                  </a:custGeom>
                  <a:noFill/>
                  <a:ln w="635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PR"/>
                  </a:p>
                </p:txBody>
              </p:sp>
            </p:grp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5CF99FF7-033C-44FC-A9D2-4CE5E1051BEB}"/>
                    </a:ext>
                  </a:extLst>
                </p:cNvPr>
                <p:cNvSpPr/>
                <p:nvPr/>
              </p:nvSpPr>
              <p:spPr>
                <a:xfrm>
                  <a:off x="1873200" y="1374732"/>
                  <a:ext cx="108000" cy="3960000"/>
                </a:xfrm>
                <a:prstGeom prst="rect">
                  <a:avLst/>
                </a:prstGeom>
                <a:solidFill>
                  <a:srgbClr val="BE6D40"/>
                </a:solidFill>
                <a:ln w="222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PR"/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CB49055-9A35-41FD-8A91-438BA01FE520}"/>
                    </a:ext>
                  </a:extLst>
                </p:cNvPr>
                <p:cNvSpPr/>
                <p:nvPr/>
              </p:nvSpPr>
              <p:spPr>
                <a:xfrm>
                  <a:off x="3625322" y="1376819"/>
                  <a:ext cx="108000" cy="3960000"/>
                </a:xfrm>
                <a:prstGeom prst="rect">
                  <a:avLst/>
                </a:prstGeom>
                <a:solidFill>
                  <a:srgbClr val="BE6D40"/>
                </a:solidFill>
                <a:ln w="222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PR"/>
                </a:p>
              </p:txBody>
            </p:sp>
            <p:cxnSp>
              <p:nvCxnSpPr>
                <p:cNvPr id="32" name="Straight Arrow Connector 31">
                  <a:extLst>
                    <a:ext uri="{FF2B5EF4-FFF2-40B4-BE49-F238E27FC236}">
                      <a16:creationId xmlns:a16="http://schemas.microsoft.com/office/drawing/2014/main" id="{DDF69098-1E8B-42F1-9355-69E3000F19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505200" y="3200400"/>
                  <a:ext cx="0" cy="2152200"/>
                </a:xfrm>
                <a:prstGeom prst="straightConnector1">
                  <a:avLst/>
                </a:prstGeom>
                <a:ln w="63500">
                  <a:solidFill>
                    <a:srgbClr val="FF0000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Arrow Connector 32">
                  <a:extLst>
                    <a:ext uri="{FF2B5EF4-FFF2-40B4-BE49-F238E27FC236}">
                      <a16:creationId xmlns:a16="http://schemas.microsoft.com/office/drawing/2014/main" id="{BB041F52-70BF-4700-8102-5EA955A006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676400" y="3200400"/>
                  <a:ext cx="0" cy="2152200"/>
                </a:xfrm>
                <a:prstGeom prst="straightConnector1">
                  <a:avLst/>
                </a:prstGeom>
                <a:ln w="63500">
                  <a:solidFill>
                    <a:srgbClr val="FF0000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74936C9-1EC4-4EC3-87DE-8A1B835C4F69}"/>
                </a:ext>
              </a:extLst>
            </p:cNvPr>
            <p:cNvCxnSpPr/>
            <p:nvPr/>
          </p:nvCxnSpPr>
          <p:spPr>
            <a:xfrm>
              <a:off x="3886200" y="3429000"/>
              <a:ext cx="1368000" cy="0"/>
            </a:xfrm>
            <a:prstGeom prst="straightConnector1">
              <a:avLst/>
            </a:prstGeom>
            <a:ln w="635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A66C991-7E7F-418B-9854-AAEF3D17D673}"/>
                </a:ext>
              </a:extLst>
            </p:cNvPr>
            <p:cNvSpPr txBox="1"/>
            <p:nvPr/>
          </p:nvSpPr>
          <p:spPr>
            <a:xfrm flipH="1">
              <a:off x="4009742" y="2818068"/>
              <a:ext cx="10642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R" dirty="0"/>
                <a:t>Subir una Bureta  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98B0D68-355E-40E3-A5D3-116D4A6B1B9E}"/>
                </a:ext>
              </a:extLst>
            </p:cNvPr>
            <p:cNvSpPr txBox="1"/>
            <p:nvPr/>
          </p:nvSpPr>
          <p:spPr>
            <a:xfrm>
              <a:off x="3540801" y="974651"/>
              <a:ext cx="3850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</a:t>
              </a:r>
              <a:r>
                <a:rPr lang="en-US" baseline="-25000" dirty="0"/>
                <a:t>2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3030138-CC51-4948-8EF2-488D7DE6A043}"/>
                </a:ext>
              </a:extLst>
            </p:cNvPr>
            <p:cNvSpPr txBox="1"/>
            <p:nvPr/>
          </p:nvSpPr>
          <p:spPr>
            <a:xfrm>
              <a:off x="1734679" y="962690"/>
              <a:ext cx="3850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44EFC5A-648A-4C64-A820-91527711E232}"/>
                </a:ext>
              </a:extLst>
            </p:cNvPr>
            <p:cNvSpPr txBox="1"/>
            <p:nvPr/>
          </p:nvSpPr>
          <p:spPr>
            <a:xfrm>
              <a:off x="2842724" y="969055"/>
              <a:ext cx="5100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  <a:r>
                <a:rPr lang="en-US" baseline="-25000" dirty="0"/>
                <a:t>bar</a:t>
              </a: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E262ADEA-7E6D-4A06-9763-5807664B6869}"/>
                </a:ext>
              </a:extLst>
            </p:cNvPr>
            <p:cNvCxnSpPr>
              <a:cxnSpLocks/>
              <a:stCxn id="40" idx="2"/>
              <a:endCxn id="8" idx="1"/>
            </p:cNvCxnSpPr>
            <p:nvPr/>
          </p:nvCxnSpPr>
          <p:spPr>
            <a:xfrm flipH="1">
              <a:off x="3086100" y="1338387"/>
              <a:ext cx="11662" cy="495722"/>
            </a:xfrm>
            <a:prstGeom prst="straightConnector1">
              <a:avLst/>
            </a:prstGeom>
            <a:ln w="635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49382C7-7B17-448C-8707-1626358391FC}"/>
                </a:ext>
              </a:extLst>
            </p:cNvPr>
            <p:cNvSpPr txBox="1"/>
            <p:nvPr/>
          </p:nvSpPr>
          <p:spPr>
            <a:xfrm>
              <a:off x="1012457" y="2450614"/>
              <a:ext cx="489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gas</a:t>
              </a:r>
              <a:endParaRPr lang="en-US" baseline="-25000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43AB570-A876-4FF3-8BD3-2DB2A4E48D92}"/>
                </a:ext>
              </a:extLst>
            </p:cNvPr>
            <p:cNvSpPr txBox="1"/>
            <p:nvPr/>
          </p:nvSpPr>
          <p:spPr>
            <a:xfrm>
              <a:off x="8077200" y="969055"/>
              <a:ext cx="3850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</a:t>
              </a:r>
              <a:r>
                <a:rPr lang="en-US" baseline="-25000" dirty="0"/>
                <a:t>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264635A-899C-4D1B-98BB-7EDE5208D965}"/>
                </a:ext>
              </a:extLst>
            </p:cNvPr>
            <p:cNvSpPr txBox="1"/>
            <p:nvPr/>
          </p:nvSpPr>
          <p:spPr>
            <a:xfrm>
              <a:off x="5206834" y="930717"/>
              <a:ext cx="3850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CA2A53C-5A47-47A9-BDEB-94AACC9C08BA}"/>
                </a:ext>
              </a:extLst>
            </p:cNvPr>
            <p:cNvSpPr txBox="1"/>
            <p:nvPr/>
          </p:nvSpPr>
          <p:spPr>
            <a:xfrm>
              <a:off x="7379123" y="434995"/>
              <a:ext cx="5100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  <a:r>
                <a:rPr lang="en-US" baseline="-25000" dirty="0"/>
                <a:t>bar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2366523C-F466-4287-B6FE-31133A23973D}"/>
                </a:ext>
              </a:extLst>
            </p:cNvPr>
            <p:cNvCxnSpPr>
              <a:cxnSpLocks/>
              <a:stCxn id="49" idx="2"/>
            </p:cNvCxnSpPr>
            <p:nvPr/>
          </p:nvCxnSpPr>
          <p:spPr>
            <a:xfrm flipH="1">
              <a:off x="7622499" y="804327"/>
              <a:ext cx="11662" cy="495722"/>
            </a:xfrm>
            <a:prstGeom prst="straightConnector1">
              <a:avLst/>
            </a:prstGeom>
            <a:ln w="635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046019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F49B6D2-E8D4-4D8D-9A27-F3E14D25C7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8995816"/>
              </p:ext>
            </p:extLst>
          </p:nvPr>
        </p:nvGraphicFramePr>
        <p:xfrm>
          <a:off x="223837" y="381000"/>
          <a:ext cx="8696325" cy="283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696280" imgH="2838416" progId="Excel.Sheet.12">
                  <p:embed/>
                </p:oleObj>
              </mc:Choice>
              <mc:Fallback>
                <p:oleObj name="Worksheet" r:id="rId2" imgW="8696280" imgH="2838416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CF49B6D2-E8D4-4D8D-9A27-F3E14D25C7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3837" y="381000"/>
                        <a:ext cx="8696325" cy="2838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FE0A0B6-B792-478F-B7A5-01AE15B254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1517548"/>
              </p:ext>
            </p:extLst>
          </p:nvPr>
        </p:nvGraphicFramePr>
        <p:xfrm>
          <a:off x="381000" y="3391800"/>
          <a:ext cx="2520000" cy="26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3CC2B21-4AA5-46F0-8056-8AF8A1385F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3135098"/>
              </p:ext>
            </p:extLst>
          </p:nvPr>
        </p:nvGraphicFramePr>
        <p:xfrm>
          <a:off x="3314700" y="3391800"/>
          <a:ext cx="2520000" cy="26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478D104-0008-4B79-BE81-F6AE40F078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7911081"/>
              </p:ext>
            </p:extLst>
          </p:nvPr>
        </p:nvGraphicFramePr>
        <p:xfrm>
          <a:off x="6248400" y="3391800"/>
          <a:ext cx="2520000" cy="26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619645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3697</TotalTime>
  <Words>2159</Words>
  <Application>Microsoft Office PowerPoint</Application>
  <PresentationFormat>On-screen Show (4:3)</PresentationFormat>
  <Paragraphs>298</Paragraphs>
  <Slides>50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50</vt:i4>
      </vt:variant>
    </vt:vector>
  </HeadingPairs>
  <TitlesOfParts>
    <vt:vector size="61" baseType="lpstr">
      <vt:lpstr>Arial</vt:lpstr>
      <vt:lpstr>Calibri</vt:lpstr>
      <vt:lpstr>Calibri Light</vt:lpstr>
      <vt:lpstr>Monotype Corsiva</vt:lpstr>
      <vt:lpstr>Tahoma</vt:lpstr>
      <vt:lpstr>Times New Roman</vt:lpstr>
      <vt:lpstr>Wingdings</vt:lpstr>
      <vt:lpstr>Office Theme</vt:lpstr>
      <vt:lpstr>Worksheet</vt:lpstr>
      <vt:lpstr>Imagen de mapa de bits</vt:lpstr>
      <vt:lpstr>Equation</vt:lpstr>
      <vt:lpstr>Gases</vt:lpstr>
      <vt:lpstr>Tópicos</vt:lpstr>
      <vt:lpstr>PowerPoint Presentation</vt:lpstr>
      <vt:lpstr>Composición  Aire</vt:lpstr>
      <vt:lpstr>PowerPoint Presentation</vt:lpstr>
      <vt:lpstr>Parámetros físicos que se requieren para caracterizar un gas</vt:lpstr>
      <vt:lpstr>Concepto presión atmosférica</vt:lpstr>
      <vt:lpstr>Presión: medidas de presión de gas o líquido</vt:lpstr>
      <vt:lpstr>Ejercicio 1: Unidades de presión</vt:lpstr>
      <vt:lpstr>Ejercicio 2: Barómetro</vt:lpstr>
      <vt:lpstr>Manómetro</vt:lpstr>
      <vt:lpstr>Ejercicio 1: Manómetro</vt:lpstr>
      <vt:lpstr>Ley Gas Ideal</vt:lpstr>
      <vt:lpstr>Ejercicio 1: Gas Ideal</vt:lpstr>
      <vt:lpstr>Ejercicio 2: Gas ideal</vt:lpstr>
      <vt:lpstr>Ejercicio 3: Gas ideal</vt:lpstr>
      <vt:lpstr>Otras aplicaciones de ecuación gas ideal</vt:lpstr>
      <vt:lpstr>Ejercicio 1: Masa Molar gas ideal</vt:lpstr>
      <vt:lpstr>Ejercicio 2: Masa Molar gas ideal</vt:lpstr>
      <vt:lpstr>Ejercicio 1: Densidad Gas Ideal</vt:lpstr>
      <vt:lpstr>Ejercicio 2: Densidad Gas Ideal</vt:lpstr>
      <vt:lpstr>Ley de Boyle (1662): PV = constante</vt:lpstr>
      <vt:lpstr>Ejercicio 1: Ley de Boyle</vt:lpstr>
      <vt:lpstr>Ejercicio 2: Ley de Boyle</vt:lpstr>
      <vt:lpstr>Ley de Charles (1787): V=kT</vt:lpstr>
      <vt:lpstr>Ejercicio 1: Ley de Charles</vt:lpstr>
      <vt:lpstr>Ley de Avogadro</vt:lpstr>
      <vt:lpstr>Ley de Avogadro</vt:lpstr>
      <vt:lpstr>Ley de Avogadro</vt:lpstr>
      <vt:lpstr>PowerPoint Presentation</vt:lpstr>
      <vt:lpstr>Ley de Dalton</vt:lpstr>
      <vt:lpstr>Ejercicio 1: Ley de Dalton</vt:lpstr>
      <vt:lpstr>Ejercicio 2: Ley de Dalton</vt:lpstr>
      <vt:lpstr>Ejercicio 3: Reacciones en fase gaseosa</vt:lpstr>
      <vt:lpstr>Colección de gases sobre agua</vt:lpstr>
      <vt:lpstr>Ejercicio 1: Colección de gases</vt:lpstr>
      <vt:lpstr>Teoría Cinético Molecular</vt:lpstr>
      <vt:lpstr>Teoría Cinético Molecular.....</vt:lpstr>
      <vt:lpstr>Teoría Cinético Molecular.....</vt:lpstr>
      <vt:lpstr>Distribución de rapidez molecular</vt:lpstr>
      <vt:lpstr>Gráfica de distribución de rapidez molecular con relación a masa molar y temperatura</vt:lpstr>
      <vt:lpstr>Ejercicio 1: Distribución (urms)</vt:lpstr>
      <vt:lpstr>Relación de temperatura y teoría cinético molecular</vt:lpstr>
      <vt:lpstr>Ley de Graham</vt:lpstr>
      <vt:lpstr>Ejercicio 1: Efusión</vt:lpstr>
      <vt:lpstr>Gases Reales</vt:lpstr>
      <vt:lpstr>PowerPoint Presentation</vt:lpstr>
      <vt:lpstr>PowerPoint Presentation</vt:lpstr>
      <vt:lpstr>PowerPoint Presentation</vt:lpstr>
      <vt:lpstr>PowerPoint Presentation</vt:lpstr>
    </vt:vector>
  </TitlesOfParts>
  <Company>University of Puerto Rico-HUC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Gases</dc:title>
  <dc:creator>Rolando Oyola</dc:creator>
  <cp:lastModifiedBy>Rolando Oyola Martinez</cp:lastModifiedBy>
  <cp:revision>231</cp:revision>
  <dcterms:created xsi:type="dcterms:W3CDTF">2003-10-14T03:16:58Z</dcterms:created>
  <dcterms:modified xsi:type="dcterms:W3CDTF">2023-10-25T13:29:06Z</dcterms:modified>
</cp:coreProperties>
</file>